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7" r:id="rId2"/>
    <p:sldId id="260" r:id="rId3"/>
    <p:sldId id="301" r:id="rId4"/>
    <p:sldId id="302" r:id="rId5"/>
    <p:sldId id="306" r:id="rId6"/>
    <p:sldId id="305" r:id="rId7"/>
    <p:sldId id="288" r:id="rId8"/>
    <p:sldId id="310" r:id="rId9"/>
    <p:sldId id="307" r:id="rId10"/>
    <p:sldId id="311" r:id="rId11"/>
    <p:sldId id="303" r:id="rId12"/>
    <p:sldId id="312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259" r:id="rId21"/>
  </p:sldIdLst>
  <p:sldSz cx="9144000" cy="6858000" type="screen4x3"/>
  <p:notesSz cx="6858000" cy="9144000"/>
  <p:embeddedFontLst>
    <p:embeddedFont>
      <p:font typeface="나눔바른고딕" panose="020B0600000101010101" charset="-127"/>
      <p:regular r:id="rId23"/>
      <p:bold r:id="rId24"/>
    </p:embeddedFont>
    <p:embeddedFont>
      <p:font typeface="나눔스퀘어라운드 ExtraBold" panose="020B0600000101010101" charset="-127"/>
      <p:bold r:id="rId25"/>
    </p:embeddedFont>
    <p:embeddedFont>
      <p:font typeface="HY헤드라인M" panose="02030600000101010101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영인 장" initials="영장" lastIdx="1" clrIdx="0">
    <p:extLst>
      <p:ext uri="{19B8F6BF-5375-455C-9EA6-DF929625EA0E}">
        <p15:presenceInfo xmlns:p15="http://schemas.microsoft.com/office/powerpoint/2012/main" userId="27579b294a66ef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BAF"/>
    <a:srgbClr val="CBEC04"/>
    <a:srgbClr val="DAE3F3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169" autoAdjust="0"/>
  </p:normalViewPr>
  <p:slideViewPr>
    <p:cSldViewPr>
      <p:cViewPr varScale="1">
        <p:scale>
          <a:sx n="80" d="100"/>
          <a:sy n="80" d="100"/>
        </p:scale>
        <p:origin x="1526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2021-07-04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지역별 매물 확인 가능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편의시설 검색 가능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키워드 기반 검색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363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지역별 매물 확인 가능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편의시설 검색 가능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키워드 기반 검색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166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073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지도에 매물 정보 및 주위 편의 시설 함께 알 수 있는 서비스 필요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지역별 평균 매물 가격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최저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최고가 알 수 있는 서비스 필요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229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869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244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지역별 매물 확인 가능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편의시설 검색 가능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키워드 기반 검색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226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지역별 매물 확인 가능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편의시설 검색 가능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키워드 기반 검색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262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지역별 매물 확인 가능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편의시설 검색 가능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키워드 기반 검색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701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178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지도에 매물 정보 및 주위 편의 시설 함께 알 수 있는 서비스 필요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지역별 평균 매물 가격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최저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최고가 알 수 있는 서비스 필요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999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455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871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지역별 매물 확인 가능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편의시설 검색 가능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키워드 기반 검색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799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지역별 매물 확인 가능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편의시설 검색 가능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키워드 기반 검색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164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지역별 매물 확인 가능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편의시설 검색 가능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키워드 기반 검색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252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지역별 매물 확인 가능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편의시설 검색 가능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키워드 기반 검색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581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2021-07-04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23628" y="2721114"/>
            <a:ext cx="6696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b="1" dirty="0">
                <a:solidFill>
                  <a:schemeClr val="bg1"/>
                </a:solidFill>
              </a:rPr>
              <a:t>Project-Documentation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1920" y="3933056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chemeClr val="bg1"/>
                </a:solidFill>
              </a:rPr>
              <a:t>선명준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A8932C08-A777-4AE8-81E9-83CE3F5F604E}"/>
              </a:ext>
            </a:extLst>
          </p:cNvPr>
          <p:cNvSpPr/>
          <p:nvPr/>
        </p:nvSpPr>
        <p:spPr>
          <a:xfrm>
            <a:off x="251520" y="615252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모서리가 둥근 직사각형 25">
            <a:extLst>
              <a:ext uri="{FF2B5EF4-FFF2-40B4-BE49-F238E27FC236}">
                <a16:creationId xmlns:a16="http://schemas.microsoft.com/office/drawing/2014/main" id="{6AAFCB4D-C0C4-4DD5-8E7D-1990A412A3E6}"/>
              </a:ext>
            </a:extLst>
          </p:cNvPr>
          <p:cNvSpPr/>
          <p:nvPr/>
        </p:nvSpPr>
        <p:spPr>
          <a:xfrm>
            <a:off x="1003409" y="5909372"/>
            <a:ext cx="6952967" cy="32794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	</a:t>
            </a:r>
            <a:endParaRPr lang="ko-KR" altLang="en-US"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05699C-9263-4AD0-B61F-8AB9147E8289}"/>
              </a:ext>
            </a:extLst>
          </p:cNvPr>
          <p:cNvSpPr txBox="1"/>
          <p:nvPr/>
        </p:nvSpPr>
        <p:spPr>
          <a:xfrm>
            <a:off x="456988" y="959365"/>
            <a:ext cx="673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05.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개발 내용</a:t>
            </a:r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 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F7EE2A-765B-4B51-90E3-8EA10A60B809}"/>
              </a:ext>
            </a:extLst>
          </p:cNvPr>
          <p:cNvSpPr/>
          <p:nvPr/>
        </p:nvSpPr>
        <p:spPr>
          <a:xfrm>
            <a:off x="407815" y="271681"/>
            <a:ext cx="920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05.</a:t>
            </a:r>
            <a:r>
              <a:rPr lang="ko-KR" altLang="en-US" sz="1200" b="1" spc="-150" dirty="0">
                <a:solidFill>
                  <a:schemeClr val="bg1"/>
                </a:solidFill>
              </a:rPr>
              <a:t>개발 내용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B4AA4-654B-4866-94F8-19C846093BBA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82C5DC-FEE9-4AB5-B289-FB8FAF492A6B}"/>
              </a:ext>
            </a:extLst>
          </p:cNvPr>
          <p:cNvSpPr txBox="1"/>
          <p:nvPr/>
        </p:nvSpPr>
        <p:spPr>
          <a:xfrm>
            <a:off x="6876256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HappyHouse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D7D6AE-1832-4FFD-9C8F-50FAFD4123D9}"/>
              </a:ext>
            </a:extLst>
          </p:cNvPr>
          <p:cNvSpPr/>
          <p:nvPr/>
        </p:nvSpPr>
        <p:spPr>
          <a:xfrm>
            <a:off x="1003408" y="1656006"/>
            <a:ext cx="6952968" cy="28803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지역별 검색 기능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-2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1212BB-F503-4FF6-B887-1F01A5E07E5E}"/>
              </a:ext>
            </a:extLst>
          </p:cNvPr>
          <p:cNvSpPr txBox="1"/>
          <p:nvPr/>
        </p:nvSpPr>
        <p:spPr>
          <a:xfrm>
            <a:off x="1115616" y="5909371"/>
            <a:ext cx="6408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지역별 검색 된 매물 정보를 테이블로 나타냄</a:t>
            </a:r>
            <a:endParaRPr lang="en-US" altLang="ko-KR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66B256-11AD-447C-8DDB-22B90E1F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408" y="2163560"/>
            <a:ext cx="7056286" cy="356969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E03509-209D-49C5-9380-171A7DF4F72E}"/>
              </a:ext>
            </a:extLst>
          </p:cNvPr>
          <p:cNvSpPr/>
          <p:nvPr/>
        </p:nvSpPr>
        <p:spPr>
          <a:xfrm>
            <a:off x="5940152" y="2604833"/>
            <a:ext cx="256935" cy="302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3A4DD69-A438-4703-8AD5-EC8A63AA2E50}"/>
              </a:ext>
            </a:extLst>
          </p:cNvPr>
          <p:cNvCxnSpPr>
            <a:cxnSpLocks/>
          </p:cNvCxnSpPr>
          <p:nvPr/>
        </p:nvCxnSpPr>
        <p:spPr>
          <a:xfrm>
            <a:off x="5215166" y="3549827"/>
            <a:ext cx="299652" cy="7567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E044AB-DB5D-4FB2-A12A-C9BF422DE9A4}"/>
              </a:ext>
            </a:extLst>
          </p:cNvPr>
          <p:cNvSpPr/>
          <p:nvPr/>
        </p:nvSpPr>
        <p:spPr>
          <a:xfrm>
            <a:off x="2370850" y="4306596"/>
            <a:ext cx="5688632" cy="1405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0A2D1E-F38E-43D4-AD68-E472029B8705}"/>
              </a:ext>
            </a:extLst>
          </p:cNvPr>
          <p:cNvSpPr txBox="1"/>
          <p:nvPr/>
        </p:nvSpPr>
        <p:spPr>
          <a:xfrm>
            <a:off x="2564107" y="3996617"/>
            <a:ext cx="2950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</a:rPr>
              <a:t>매물 정보 테이블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7F531ED-0AF4-4C02-BA12-8AB08CF35FD2}"/>
              </a:ext>
            </a:extLst>
          </p:cNvPr>
          <p:cNvSpPr/>
          <p:nvPr/>
        </p:nvSpPr>
        <p:spPr>
          <a:xfrm>
            <a:off x="5652120" y="2912437"/>
            <a:ext cx="256935" cy="302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4EE24B1-B8FA-4041-A6AE-BA571670D5F5}"/>
              </a:ext>
            </a:extLst>
          </p:cNvPr>
          <p:cNvSpPr/>
          <p:nvPr/>
        </p:nvSpPr>
        <p:spPr>
          <a:xfrm>
            <a:off x="6516216" y="2191791"/>
            <a:ext cx="256935" cy="302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E59945-E3C9-40A0-A4D5-B03C1706B915}"/>
              </a:ext>
            </a:extLst>
          </p:cNvPr>
          <p:cNvSpPr/>
          <p:nvPr/>
        </p:nvSpPr>
        <p:spPr>
          <a:xfrm>
            <a:off x="5395185" y="2168152"/>
            <a:ext cx="256935" cy="302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58BADCF-E000-43BA-8017-A29E8031EC9F}"/>
              </a:ext>
            </a:extLst>
          </p:cNvPr>
          <p:cNvSpPr/>
          <p:nvPr/>
        </p:nvSpPr>
        <p:spPr>
          <a:xfrm>
            <a:off x="4224085" y="2221893"/>
            <a:ext cx="256935" cy="302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55E194-C3FE-437C-AAE9-B875862C1C8E}"/>
              </a:ext>
            </a:extLst>
          </p:cNvPr>
          <p:cNvSpPr/>
          <p:nvPr/>
        </p:nvSpPr>
        <p:spPr>
          <a:xfrm>
            <a:off x="3462071" y="2524843"/>
            <a:ext cx="256935" cy="302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09E12B-62B2-4922-B303-3DC7971BC84A}"/>
              </a:ext>
            </a:extLst>
          </p:cNvPr>
          <p:cNvSpPr/>
          <p:nvPr/>
        </p:nvSpPr>
        <p:spPr>
          <a:xfrm>
            <a:off x="3501481" y="2868380"/>
            <a:ext cx="256935" cy="302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C7ACD5-6180-4002-9B8D-B1458E6C45BB}"/>
              </a:ext>
            </a:extLst>
          </p:cNvPr>
          <p:cNvSpPr/>
          <p:nvPr/>
        </p:nvSpPr>
        <p:spPr>
          <a:xfrm>
            <a:off x="3501481" y="3465991"/>
            <a:ext cx="256935" cy="302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FA5072-3442-4C8E-A1E8-F7A90726B938}"/>
              </a:ext>
            </a:extLst>
          </p:cNvPr>
          <p:cNvSpPr/>
          <p:nvPr/>
        </p:nvSpPr>
        <p:spPr>
          <a:xfrm>
            <a:off x="4306300" y="3538678"/>
            <a:ext cx="256935" cy="302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5982056-D84D-4DAB-907F-B321C12408A9}"/>
              </a:ext>
            </a:extLst>
          </p:cNvPr>
          <p:cNvSpPr/>
          <p:nvPr/>
        </p:nvSpPr>
        <p:spPr>
          <a:xfrm>
            <a:off x="2540227" y="2833317"/>
            <a:ext cx="256935" cy="302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17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1735D1-5606-42F1-8ED0-463250872100}"/>
              </a:ext>
            </a:extLst>
          </p:cNvPr>
          <p:cNvSpPr/>
          <p:nvPr/>
        </p:nvSpPr>
        <p:spPr>
          <a:xfrm>
            <a:off x="251520" y="615252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모서리가 둥근 직사각형 25">
            <a:extLst>
              <a:ext uri="{FF2B5EF4-FFF2-40B4-BE49-F238E27FC236}">
                <a16:creationId xmlns:a16="http://schemas.microsoft.com/office/drawing/2014/main" id="{6AAFCB4D-C0C4-4DD5-8E7D-1990A412A3E6}"/>
              </a:ext>
            </a:extLst>
          </p:cNvPr>
          <p:cNvSpPr/>
          <p:nvPr/>
        </p:nvSpPr>
        <p:spPr>
          <a:xfrm>
            <a:off x="1003409" y="5786100"/>
            <a:ext cx="6952967" cy="52322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	</a:t>
            </a:r>
            <a:endParaRPr lang="ko-KR" altLang="en-US"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05699C-9263-4AD0-B61F-8AB9147E8289}"/>
              </a:ext>
            </a:extLst>
          </p:cNvPr>
          <p:cNvSpPr txBox="1"/>
          <p:nvPr/>
        </p:nvSpPr>
        <p:spPr>
          <a:xfrm>
            <a:off x="456988" y="959365"/>
            <a:ext cx="673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05.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개발 내용</a:t>
            </a:r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 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B4AA4-654B-4866-94F8-19C846093BBA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82C5DC-FEE9-4AB5-B289-FB8FAF492A6B}"/>
              </a:ext>
            </a:extLst>
          </p:cNvPr>
          <p:cNvSpPr txBox="1"/>
          <p:nvPr/>
        </p:nvSpPr>
        <p:spPr>
          <a:xfrm>
            <a:off x="6876256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HappyHouse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D7D6AE-1832-4FFD-9C8F-50FAFD4123D9}"/>
              </a:ext>
            </a:extLst>
          </p:cNvPr>
          <p:cNvSpPr/>
          <p:nvPr/>
        </p:nvSpPr>
        <p:spPr>
          <a:xfrm>
            <a:off x="1003408" y="1656006"/>
            <a:ext cx="6952968" cy="28803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매물 데이터 차트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FFBB0-7A0D-444F-B688-95EF43CAB050}"/>
              </a:ext>
            </a:extLst>
          </p:cNvPr>
          <p:cNvSpPr txBox="1"/>
          <p:nvPr/>
        </p:nvSpPr>
        <p:spPr>
          <a:xfrm>
            <a:off x="1115616" y="5786100"/>
            <a:ext cx="6408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지역별 평균 거래 가격 조회 가능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지역별 최고</a:t>
            </a:r>
            <a:r>
              <a:rPr lang="en-US" altLang="ko-KR" sz="1400" dirty="0"/>
              <a:t>/</a:t>
            </a:r>
            <a:r>
              <a:rPr lang="ko-KR" altLang="en-US" sz="1400" dirty="0"/>
              <a:t>최저가 조회 가능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A773FC-B606-456B-A93B-CBF28A53E962}"/>
              </a:ext>
            </a:extLst>
          </p:cNvPr>
          <p:cNvSpPr/>
          <p:nvPr/>
        </p:nvSpPr>
        <p:spPr>
          <a:xfrm>
            <a:off x="407815" y="271681"/>
            <a:ext cx="920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05.</a:t>
            </a:r>
            <a:r>
              <a:rPr lang="ko-KR" altLang="en-US" sz="1200" b="1" spc="-150" dirty="0">
                <a:solidFill>
                  <a:schemeClr val="bg1"/>
                </a:solidFill>
              </a:rPr>
              <a:t>개발 내용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2596C7-B264-45AF-A235-CEB17A7B1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408" y="2210853"/>
            <a:ext cx="6952967" cy="34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33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15252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05699C-9263-4AD0-B61F-8AB9147E8289}"/>
              </a:ext>
            </a:extLst>
          </p:cNvPr>
          <p:cNvSpPr txBox="1"/>
          <p:nvPr/>
        </p:nvSpPr>
        <p:spPr>
          <a:xfrm>
            <a:off x="456988" y="959365"/>
            <a:ext cx="673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06.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완료 후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773FEE4-5AE5-43C6-B16A-AC208515D1B3}"/>
              </a:ext>
            </a:extLst>
          </p:cNvPr>
          <p:cNvGrpSpPr/>
          <p:nvPr/>
        </p:nvGrpSpPr>
        <p:grpSpPr>
          <a:xfrm>
            <a:off x="4831876" y="1688962"/>
            <a:ext cx="3743642" cy="2172086"/>
            <a:chOff x="4881484" y="1271411"/>
            <a:chExt cx="3743642" cy="217208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D77176F-5CAC-431D-A5FC-B1BFBA144457}"/>
                </a:ext>
              </a:extLst>
            </p:cNvPr>
            <p:cNvSpPr/>
            <p:nvPr/>
          </p:nvSpPr>
          <p:spPr>
            <a:xfrm>
              <a:off x="4993527" y="1283896"/>
              <a:ext cx="2694997" cy="2941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2C1B768-76D5-4727-A639-4B08589C40AC}"/>
                </a:ext>
              </a:extLst>
            </p:cNvPr>
            <p:cNvGrpSpPr/>
            <p:nvPr/>
          </p:nvGrpSpPr>
          <p:grpSpPr>
            <a:xfrm>
              <a:off x="4881484" y="1271411"/>
              <a:ext cx="3743642" cy="2172086"/>
              <a:chOff x="4881484" y="1271411"/>
              <a:chExt cx="3743642" cy="2172086"/>
            </a:xfrm>
          </p:grpSpPr>
          <p:sp>
            <p:nvSpPr>
              <p:cNvPr id="23" name="모서리가 둥근 직사각형 25">
                <a:extLst>
                  <a:ext uri="{FF2B5EF4-FFF2-40B4-BE49-F238E27FC236}">
                    <a16:creationId xmlns:a16="http://schemas.microsoft.com/office/drawing/2014/main" id="{6AAFCB4D-C0C4-4DD5-8E7D-1990A412A3E6}"/>
                  </a:ext>
                </a:extLst>
              </p:cNvPr>
              <p:cNvSpPr/>
              <p:nvPr/>
            </p:nvSpPr>
            <p:spPr>
              <a:xfrm>
                <a:off x="4881484" y="1762236"/>
                <a:ext cx="3743642" cy="1418965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D03E6D8-7435-439D-BD38-B628EFED7054}"/>
                  </a:ext>
                </a:extLst>
              </p:cNvPr>
              <p:cNvSpPr/>
              <p:nvPr/>
            </p:nvSpPr>
            <p:spPr>
              <a:xfrm>
                <a:off x="4911362" y="2004642"/>
                <a:ext cx="3600402" cy="14388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ea"/>
                  <a:buAutoNum type="circleNumDbPlain"/>
                </a:pP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JSON Web Token(JWT)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을 이용한 사용자 인증하기</a:t>
                </a:r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더 많은 공공데이터를 활용한 다양한 차트로 데이터 시각화하기</a:t>
                </a:r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fontAlgn="base">
                  <a:lnSpc>
                    <a:spcPct val="200000"/>
                  </a:lnSpc>
                </a:pPr>
                <a:endParaRPr lang="ko-KR" altLang="en-US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B80E894-D890-4390-B409-8A43474BBA2A}"/>
                  </a:ext>
                </a:extLst>
              </p:cNvPr>
              <p:cNvSpPr txBox="1"/>
              <p:nvPr/>
            </p:nvSpPr>
            <p:spPr>
              <a:xfrm>
                <a:off x="5117580" y="1271411"/>
                <a:ext cx="25572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TH SarabunPSK" panose="020B0502040204020203" pitchFamily="34" charset="-34"/>
                  </a:rPr>
                  <a:t>보안할 점</a:t>
                </a:r>
              </a:p>
            </p:txBody>
          </p:sp>
        </p:grp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F7EE2A-765B-4B51-90E3-8EA10A60B809}"/>
              </a:ext>
            </a:extLst>
          </p:cNvPr>
          <p:cNvSpPr/>
          <p:nvPr/>
        </p:nvSpPr>
        <p:spPr>
          <a:xfrm>
            <a:off x="467928" y="271681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06 </a:t>
            </a:r>
            <a:r>
              <a:rPr lang="ko-KR" altLang="en-US" sz="1200" b="1" spc="-150" dirty="0">
                <a:solidFill>
                  <a:schemeClr val="bg1"/>
                </a:solidFill>
              </a:rPr>
              <a:t>완료 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B4AA4-654B-4866-94F8-19C846093BBA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0FDBC52-97BB-46B5-B3FE-0E2612B290F8}"/>
              </a:ext>
            </a:extLst>
          </p:cNvPr>
          <p:cNvGrpSpPr/>
          <p:nvPr/>
        </p:nvGrpSpPr>
        <p:grpSpPr>
          <a:xfrm>
            <a:off x="771272" y="1712690"/>
            <a:ext cx="3743642" cy="1909790"/>
            <a:chOff x="4881484" y="1271411"/>
            <a:chExt cx="3743642" cy="190979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65B3FFD-C2B6-43D2-A89F-DF8FDB872F37}"/>
                </a:ext>
              </a:extLst>
            </p:cNvPr>
            <p:cNvSpPr/>
            <p:nvPr/>
          </p:nvSpPr>
          <p:spPr>
            <a:xfrm>
              <a:off x="4993527" y="1283896"/>
              <a:ext cx="2694997" cy="2941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5FFFB22-E418-4ED3-A62A-0EE3FDECD536}"/>
                </a:ext>
              </a:extLst>
            </p:cNvPr>
            <p:cNvGrpSpPr/>
            <p:nvPr/>
          </p:nvGrpSpPr>
          <p:grpSpPr>
            <a:xfrm>
              <a:off x="4881484" y="1271411"/>
              <a:ext cx="3743642" cy="1909790"/>
              <a:chOff x="4881484" y="1271411"/>
              <a:chExt cx="3743642" cy="1909790"/>
            </a:xfrm>
          </p:grpSpPr>
          <p:sp>
            <p:nvSpPr>
              <p:cNvPr id="42" name="모서리가 둥근 직사각형 25">
                <a:extLst>
                  <a:ext uri="{FF2B5EF4-FFF2-40B4-BE49-F238E27FC236}">
                    <a16:creationId xmlns:a16="http://schemas.microsoft.com/office/drawing/2014/main" id="{8C858F91-E738-4F3D-A9EA-B41F522C657C}"/>
                  </a:ext>
                </a:extLst>
              </p:cNvPr>
              <p:cNvSpPr/>
              <p:nvPr/>
            </p:nvSpPr>
            <p:spPr>
              <a:xfrm>
                <a:off x="4881484" y="1762236"/>
                <a:ext cx="3743642" cy="1418965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31C2A31-5B99-4CC8-A2D4-C101F2D4CE45}"/>
                  </a:ext>
                </a:extLst>
              </p:cNvPr>
              <p:cNvSpPr/>
              <p:nvPr/>
            </p:nvSpPr>
            <p:spPr>
              <a:xfrm>
                <a:off x="4911362" y="2004642"/>
                <a:ext cx="3600402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ea"/>
                  <a:buAutoNum type="circleNumDbPlain"/>
                </a:pP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Vue CLI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및 </a:t>
                </a:r>
                <a:r>
                  <a:rPr lang="en-US" altLang="ko-KR" sz="140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Vuex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사용법</a:t>
                </a:r>
                <a:endParaRPr lang="en-US" altLang="ko-KR" sz="1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en-US" altLang="ko-KR" sz="140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Axios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 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REST API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사용법</a:t>
                </a:r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en-US" altLang="ko-KR" sz="140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Kakao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Map API 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사용법</a:t>
                </a:r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61D28F7-45BB-47AF-8DAA-99BC93292687}"/>
                  </a:ext>
                </a:extLst>
              </p:cNvPr>
              <p:cNvSpPr txBox="1"/>
              <p:nvPr/>
            </p:nvSpPr>
            <p:spPr>
              <a:xfrm>
                <a:off x="5117580" y="1271411"/>
                <a:ext cx="25572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TH SarabunPSK" panose="020B0502040204020203" pitchFamily="34" charset="-34"/>
                  </a:rPr>
                  <a:t>배운 점</a:t>
                </a: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32D54E8-94BC-4E6A-BD15-70311FB69B58}"/>
              </a:ext>
            </a:extLst>
          </p:cNvPr>
          <p:cNvSpPr txBox="1"/>
          <p:nvPr/>
        </p:nvSpPr>
        <p:spPr>
          <a:xfrm>
            <a:off x="6876256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HappyHouse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516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B56671-5DF2-4DDB-AB5E-F50DDC3A76AF}"/>
              </a:ext>
            </a:extLst>
          </p:cNvPr>
          <p:cNvSpPr/>
          <p:nvPr/>
        </p:nvSpPr>
        <p:spPr>
          <a:xfrm>
            <a:off x="251520" y="615252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42467" y="271681"/>
            <a:ext cx="6511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01. </a:t>
            </a:r>
            <a:r>
              <a:rPr lang="ko-KR" altLang="en-US" sz="1200" b="1" spc="-150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21CC2C-AD53-4BC3-B28A-B69984DCBA65}"/>
              </a:ext>
            </a:extLst>
          </p:cNvPr>
          <p:cNvSpPr txBox="1"/>
          <p:nvPr/>
        </p:nvSpPr>
        <p:spPr>
          <a:xfrm>
            <a:off x="453330" y="980728"/>
            <a:ext cx="673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01.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F1EE28-8B88-4E7A-9061-9F6D30AD8AF1}"/>
              </a:ext>
            </a:extLst>
          </p:cNvPr>
          <p:cNvSpPr txBox="1"/>
          <p:nvPr/>
        </p:nvSpPr>
        <p:spPr>
          <a:xfrm>
            <a:off x="6876256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PDA Mobile App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8F4049-C820-4C6E-A7C6-0E9AF3144C07}"/>
              </a:ext>
            </a:extLst>
          </p:cNvPr>
          <p:cNvSpPr/>
          <p:nvPr/>
        </p:nvSpPr>
        <p:spPr>
          <a:xfrm>
            <a:off x="1003408" y="1656006"/>
            <a:ext cx="6952968" cy="28803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수작업으로 물품을 관리하는 공자 실무자들에게 필요한 앱 개발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ABF287-C27D-4852-BE66-67C384CE1E4E}"/>
              </a:ext>
            </a:extLst>
          </p:cNvPr>
          <p:cNvSpPr/>
          <p:nvPr/>
        </p:nvSpPr>
        <p:spPr>
          <a:xfrm>
            <a:off x="980166" y="4632446"/>
            <a:ext cx="3312368" cy="532208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출고 일자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자재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LOT, 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품번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품명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현재고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등의 정보 수기로 작성</a:t>
            </a:r>
            <a:endParaRPr lang="en-US" altLang="ko-KR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화살표: 오른쪽으로 구부러짐 3">
            <a:extLst>
              <a:ext uri="{FF2B5EF4-FFF2-40B4-BE49-F238E27FC236}">
                <a16:creationId xmlns:a16="http://schemas.microsoft.com/office/drawing/2014/main" id="{A232DE0E-E5F2-466E-B28D-CB5ED46CCB7A}"/>
              </a:ext>
            </a:extLst>
          </p:cNvPr>
          <p:cNvSpPr/>
          <p:nvPr/>
        </p:nvSpPr>
        <p:spPr>
          <a:xfrm>
            <a:off x="542467" y="4965732"/>
            <a:ext cx="432048" cy="82938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3CA36C8-DD9F-472F-9C92-E93BE3A0EB29}"/>
              </a:ext>
            </a:extLst>
          </p:cNvPr>
          <p:cNvSpPr/>
          <p:nvPr/>
        </p:nvSpPr>
        <p:spPr>
          <a:xfrm>
            <a:off x="1004549" y="5417071"/>
            <a:ext cx="6952968" cy="532209"/>
          </a:xfrm>
          <a:prstGeom prst="rect">
            <a:avLst/>
          </a:prstGeom>
          <a:solidFill>
            <a:srgbClr val="FFEBA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정확한 정보 저장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빠른 작업 속도 보장하는 앱을 만드는 것이 목표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0B9AEA-E78F-48FA-B511-C46A24EF7BEB}"/>
              </a:ext>
            </a:extLst>
          </p:cNvPr>
          <p:cNvSpPr/>
          <p:nvPr/>
        </p:nvSpPr>
        <p:spPr>
          <a:xfrm>
            <a:off x="4644009" y="4632446"/>
            <a:ext cx="3312367" cy="532208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수기 작성으로 인한 잘못된  기입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일의 능률이 떨어짐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C18211-9AC0-4A45-8B96-7CA4C8CF9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088820"/>
            <a:ext cx="2294706" cy="22947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9CF3AF-3BD4-4C22-923D-53E0E6779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05" y="2137894"/>
            <a:ext cx="2224954" cy="2224954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D8AEAF8-9F97-4ABA-98DF-16980E7A98A9}"/>
              </a:ext>
            </a:extLst>
          </p:cNvPr>
          <p:cNvCxnSpPr/>
          <p:nvPr/>
        </p:nvCxnSpPr>
        <p:spPr>
          <a:xfrm>
            <a:off x="3914378" y="3236173"/>
            <a:ext cx="130569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484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4D3BDC3E-70B7-4FE2-891A-843F1F08C8B7}"/>
              </a:ext>
            </a:extLst>
          </p:cNvPr>
          <p:cNvSpPr/>
          <p:nvPr/>
        </p:nvSpPr>
        <p:spPr>
          <a:xfrm>
            <a:off x="251520" y="615252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모서리가 둥근 직사각형 25">
            <a:extLst>
              <a:ext uri="{FF2B5EF4-FFF2-40B4-BE49-F238E27FC236}">
                <a16:creationId xmlns:a16="http://schemas.microsoft.com/office/drawing/2014/main" id="{6AAFCB4D-C0C4-4DD5-8E7D-1990A412A3E6}"/>
              </a:ext>
            </a:extLst>
          </p:cNvPr>
          <p:cNvSpPr/>
          <p:nvPr/>
        </p:nvSpPr>
        <p:spPr>
          <a:xfrm>
            <a:off x="709382" y="2564904"/>
            <a:ext cx="1987233" cy="2016224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05699C-9263-4AD0-B61F-8AB9147E8289}"/>
              </a:ext>
            </a:extLst>
          </p:cNvPr>
          <p:cNvSpPr txBox="1"/>
          <p:nvPr/>
        </p:nvSpPr>
        <p:spPr>
          <a:xfrm>
            <a:off x="456988" y="959365"/>
            <a:ext cx="673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02.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프로젝트 흐름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63BA45F-4C0F-498F-AE4A-805CE1F67808}"/>
              </a:ext>
            </a:extLst>
          </p:cNvPr>
          <p:cNvSpPr/>
          <p:nvPr/>
        </p:nvSpPr>
        <p:spPr>
          <a:xfrm>
            <a:off x="709382" y="2212370"/>
            <a:ext cx="1987234" cy="2551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6912F6-1EBF-4440-A663-4931B038E7A4}"/>
              </a:ext>
            </a:extLst>
          </p:cNvPr>
          <p:cNvSpPr txBox="1"/>
          <p:nvPr/>
        </p:nvSpPr>
        <p:spPr>
          <a:xfrm>
            <a:off x="611560" y="2183271"/>
            <a:ext cx="2242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Client(PDA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폰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F7EE2A-765B-4B51-90E3-8EA10A60B809}"/>
              </a:ext>
            </a:extLst>
          </p:cNvPr>
          <p:cNvSpPr/>
          <p:nvPr/>
        </p:nvSpPr>
        <p:spPr>
          <a:xfrm>
            <a:off x="262744" y="271681"/>
            <a:ext cx="12105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02..</a:t>
            </a:r>
            <a:r>
              <a:rPr lang="ko-KR" altLang="en-US" sz="1200" b="1" spc="-150" dirty="0">
                <a:solidFill>
                  <a:schemeClr val="bg1"/>
                </a:solidFill>
              </a:rPr>
              <a:t>프로젝트 흐름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B4AA4-654B-4866-94F8-19C846093BBA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AC8EA7E-4200-4C50-A9F2-306BB20A3130}"/>
              </a:ext>
            </a:extLst>
          </p:cNvPr>
          <p:cNvGrpSpPr/>
          <p:nvPr/>
        </p:nvGrpSpPr>
        <p:grpSpPr>
          <a:xfrm>
            <a:off x="3559028" y="2186040"/>
            <a:ext cx="2104019" cy="307777"/>
            <a:chOff x="4925202" y="4272575"/>
            <a:chExt cx="2834149" cy="30777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431B164-9C35-4630-B341-8933FE194B85}"/>
                </a:ext>
              </a:extLst>
            </p:cNvPr>
            <p:cNvSpPr/>
            <p:nvPr/>
          </p:nvSpPr>
          <p:spPr>
            <a:xfrm>
              <a:off x="4925202" y="4293098"/>
              <a:ext cx="2815150" cy="2551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66E7F1-2CE0-43C6-8DF2-F30EE4ECA1F9}"/>
                </a:ext>
              </a:extLst>
            </p:cNvPr>
            <p:cNvSpPr txBox="1"/>
            <p:nvPr/>
          </p:nvSpPr>
          <p:spPr>
            <a:xfrm>
              <a:off x="4944202" y="4272575"/>
              <a:ext cx="28151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Server(</a:t>
              </a:r>
              <a:r>
                <a:rPr lang="en-US" altLang="ko-KR" sz="1400" b="1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Apache,PHP</a:t>
              </a:r>
              <a:r>
                <a:rPr lang="en-US" altLang="ko-KR" sz="1400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)</a:t>
              </a:r>
              <a:endPara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34" name="모서리가 둥근 직사각형 25">
            <a:extLst>
              <a:ext uri="{FF2B5EF4-FFF2-40B4-BE49-F238E27FC236}">
                <a16:creationId xmlns:a16="http://schemas.microsoft.com/office/drawing/2014/main" id="{7D3DFF56-2224-47C5-B231-0B62F703FBED}"/>
              </a:ext>
            </a:extLst>
          </p:cNvPr>
          <p:cNvSpPr/>
          <p:nvPr/>
        </p:nvSpPr>
        <p:spPr>
          <a:xfrm>
            <a:off x="3544926" y="2561081"/>
            <a:ext cx="2104018" cy="195120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모서리가 둥근 직사각형 25">
            <a:extLst>
              <a:ext uri="{FF2B5EF4-FFF2-40B4-BE49-F238E27FC236}">
                <a16:creationId xmlns:a16="http://schemas.microsoft.com/office/drawing/2014/main" id="{65F22134-5BF2-4591-9079-66DACE876B05}"/>
              </a:ext>
            </a:extLst>
          </p:cNvPr>
          <p:cNvSpPr/>
          <p:nvPr/>
        </p:nvSpPr>
        <p:spPr>
          <a:xfrm>
            <a:off x="6441031" y="2561901"/>
            <a:ext cx="1987233" cy="195038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560E482-5E2F-4103-A24B-0943EDB26DD7}"/>
              </a:ext>
            </a:extLst>
          </p:cNvPr>
          <p:cNvSpPr/>
          <p:nvPr/>
        </p:nvSpPr>
        <p:spPr>
          <a:xfrm>
            <a:off x="6441031" y="2209367"/>
            <a:ext cx="1987234" cy="2551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FA0748-4E5D-409F-ABA0-81EC4B7F4B19}"/>
              </a:ext>
            </a:extLst>
          </p:cNvPr>
          <p:cNvSpPr txBox="1"/>
          <p:nvPr/>
        </p:nvSpPr>
        <p:spPr>
          <a:xfrm>
            <a:off x="6502430" y="2188844"/>
            <a:ext cx="1810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Database(</a:t>
            </a:r>
            <a:r>
              <a:rPr lang="en-US" altLang="ko-KR" sz="14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Ms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-SQL)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9" name="줄무늬가 있는 오른쪽 화살표 24">
            <a:extLst>
              <a:ext uri="{FF2B5EF4-FFF2-40B4-BE49-F238E27FC236}">
                <a16:creationId xmlns:a16="http://schemas.microsoft.com/office/drawing/2014/main" id="{5A99A360-52FE-4092-B3A1-9FD91A307454}"/>
              </a:ext>
            </a:extLst>
          </p:cNvPr>
          <p:cNvSpPr/>
          <p:nvPr/>
        </p:nvSpPr>
        <p:spPr>
          <a:xfrm>
            <a:off x="2508602" y="3248514"/>
            <a:ext cx="1179714" cy="166692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줄무늬가 있는 오른쪽 화살표 24">
            <a:extLst>
              <a:ext uri="{FF2B5EF4-FFF2-40B4-BE49-F238E27FC236}">
                <a16:creationId xmlns:a16="http://schemas.microsoft.com/office/drawing/2014/main" id="{262405A6-4925-4C50-9E3F-6983486A2575}"/>
              </a:ext>
            </a:extLst>
          </p:cNvPr>
          <p:cNvSpPr/>
          <p:nvPr/>
        </p:nvSpPr>
        <p:spPr>
          <a:xfrm rot="10800000">
            <a:off x="2497001" y="3478331"/>
            <a:ext cx="1179714" cy="166692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줄무늬가 있는 오른쪽 화살표 24">
            <a:extLst>
              <a:ext uri="{FF2B5EF4-FFF2-40B4-BE49-F238E27FC236}">
                <a16:creationId xmlns:a16="http://schemas.microsoft.com/office/drawing/2014/main" id="{1802FFBA-FFB5-4856-B90A-1C20A65C180D}"/>
              </a:ext>
            </a:extLst>
          </p:cNvPr>
          <p:cNvSpPr/>
          <p:nvPr/>
        </p:nvSpPr>
        <p:spPr>
          <a:xfrm>
            <a:off x="5504193" y="3248515"/>
            <a:ext cx="1179714" cy="166692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줄무늬가 있는 오른쪽 화살표 24">
            <a:extLst>
              <a:ext uri="{FF2B5EF4-FFF2-40B4-BE49-F238E27FC236}">
                <a16:creationId xmlns:a16="http://schemas.microsoft.com/office/drawing/2014/main" id="{2A37319E-2648-4018-8AB7-2A2F0AA7EF8C}"/>
              </a:ext>
            </a:extLst>
          </p:cNvPr>
          <p:cNvSpPr/>
          <p:nvPr/>
        </p:nvSpPr>
        <p:spPr>
          <a:xfrm rot="10800000">
            <a:off x="5492592" y="3478332"/>
            <a:ext cx="1179714" cy="166692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0361E05-0207-46CF-BB73-7A0E45575A19}"/>
              </a:ext>
            </a:extLst>
          </p:cNvPr>
          <p:cNvSpPr/>
          <p:nvPr/>
        </p:nvSpPr>
        <p:spPr>
          <a:xfrm>
            <a:off x="3724717" y="2780927"/>
            <a:ext cx="1786745" cy="50232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바코드 번호에 맞는 정보 조회 및 수정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09707F-EF72-4741-9335-B5CBA3E4144A}"/>
              </a:ext>
            </a:extLst>
          </p:cNvPr>
          <p:cNvSpPr txBox="1"/>
          <p:nvPr/>
        </p:nvSpPr>
        <p:spPr>
          <a:xfrm>
            <a:off x="2214556" y="2837399"/>
            <a:ext cx="1826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제품 바코드 찍기</a:t>
            </a:r>
            <a:endParaRPr lang="en-US" altLang="ko-KR" sz="1200" dirty="0"/>
          </a:p>
          <a:p>
            <a:pPr algn="ctr"/>
            <a:r>
              <a:rPr lang="ko-KR" altLang="en-US" sz="1200" dirty="0"/>
              <a:t>날짜 선택하기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91D0632-EE9F-490E-B061-C6DBEEA1C7F0}"/>
              </a:ext>
            </a:extLst>
          </p:cNvPr>
          <p:cNvSpPr/>
          <p:nvPr/>
        </p:nvSpPr>
        <p:spPr>
          <a:xfrm>
            <a:off x="6683907" y="2780928"/>
            <a:ext cx="1607547" cy="50232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회원 데이터 관리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CE2F9DB-F756-488B-BD06-93A10E5496A7}"/>
              </a:ext>
            </a:extLst>
          </p:cNvPr>
          <p:cNvSpPr/>
          <p:nvPr/>
        </p:nvSpPr>
        <p:spPr>
          <a:xfrm>
            <a:off x="6683907" y="3572511"/>
            <a:ext cx="1607547" cy="50232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제품 데이터 관리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6000DDA-49FF-432D-AE63-29F7F000EDCC}"/>
              </a:ext>
            </a:extLst>
          </p:cNvPr>
          <p:cNvSpPr txBox="1"/>
          <p:nvPr/>
        </p:nvSpPr>
        <p:spPr>
          <a:xfrm>
            <a:off x="1876789" y="3670521"/>
            <a:ext cx="2389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결과 반환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14F2F6F-2B39-454E-AC39-80C560317175}"/>
              </a:ext>
            </a:extLst>
          </p:cNvPr>
          <p:cNvSpPr txBox="1"/>
          <p:nvPr/>
        </p:nvSpPr>
        <p:spPr>
          <a:xfrm>
            <a:off x="4899335" y="3007985"/>
            <a:ext cx="2389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조회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CA9B159-F615-4250-A3CE-3C8A3DA94B90}"/>
              </a:ext>
            </a:extLst>
          </p:cNvPr>
          <p:cNvSpPr txBox="1"/>
          <p:nvPr/>
        </p:nvSpPr>
        <p:spPr>
          <a:xfrm>
            <a:off x="4906963" y="3645024"/>
            <a:ext cx="2389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결과 반환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64653B-30E9-41F3-9D26-8460418E99E8}"/>
              </a:ext>
            </a:extLst>
          </p:cNvPr>
          <p:cNvSpPr txBox="1"/>
          <p:nvPr/>
        </p:nvSpPr>
        <p:spPr>
          <a:xfrm>
            <a:off x="6876256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PDA Mobile App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99C30B-9B69-4890-91A7-1CD669A62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1" y="2801501"/>
            <a:ext cx="1625397" cy="1625397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BDC3170-AD03-4428-AA1E-F862CBE37ADC}"/>
              </a:ext>
            </a:extLst>
          </p:cNvPr>
          <p:cNvSpPr/>
          <p:nvPr/>
        </p:nvSpPr>
        <p:spPr>
          <a:xfrm>
            <a:off x="3724717" y="3502741"/>
            <a:ext cx="1756274" cy="50232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선택 날짜에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맞는 정보 조회</a:t>
            </a:r>
          </a:p>
        </p:txBody>
      </p:sp>
    </p:spTree>
    <p:extLst>
      <p:ext uri="{BB962C8B-B14F-4D97-AF65-F5344CB8AC3E}">
        <p14:creationId xmlns:p14="http://schemas.microsoft.com/office/powerpoint/2010/main" val="2826879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9E460787-DE4A-4573-80B3-11C7C0EFA703}"/>
              </a:ext>
            </a:extLst>
          </p:cNvPr>
          <p:cNvSpPr/>
          <p:nvPr/>
        </p:nvSpPr>
        <p:spPr>
          <a:xfrm>
            <a:off x="251520" y="615252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05699C-9263-4AD0-B61F-8AB9147E8289}"/>
              </a:ext>
            </a:extLst>
          </p:cNvPr>
          <p:cNvSpPr txBox="1"/>
          <p:nvPr/>
        </p:nvSpPr>
        <p:spPr>
          <a:xfrm>
            <a:off x="456988" y="959365"/>
            <a:ext cx="673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03.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핵심 기여 항목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F7EE2A-765B-4B51-90E3-8EA10A60B809}"/>
              </a:ext>
            </a:extLst>
          </p:cNvPr>
          <p:cNvSpPr/>
          <p:nvPr/>
        </p:nvSpPr>
        <p:spPr>
          <a:xfrm>
            <a:off x="255532" y="271681"/>
            <a:ext cx="1225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03.</a:t>
            </a:r>
            <a:r>
              <a:rPr lang="ko-KR" altLang="en-US" sz="1200" b="1" spc="-150" dirty="0">
                <a:solidFill>
                  <a:schemeClr val="bg1"/>
                </a:solidFill>
              </a:rPr>
              <a:t>핵심 기여 항목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B4AA4-654B-4866-94F8-19C846093BBA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D7D8158-C423-4361-A0B4-CEF2FE18C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850689"/>
              </p:ext>
            </p:extLst>
          </p:nvPr>
        </p:nvGraphicFramePr>
        <p:xfrm>
          <a:off x="1524000" y="1988304"/>
          <a:ext cx="6096000" cy="3744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36879262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807929894"/>
                    </a:ext>
                  </a:extLst>
                </a:gridCol>
              </a:tblGrid>
              <a:tr h="483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앱 개발 전체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523374"/>
                  </a:ext>
                </a:extLst>
              </a:tr>
              <a:tr h="397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키워드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616597"/>
                  </a:ext>
                </a:extLst>
              </a:tr>
              <a:tr h="954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데이터 송수신 흐름 구축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앱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웹 서버</a:t>
                      </a:r>
                      <a:r>
                        <a:rPr lang="en-US" altLang="ko-KR" sz="1400" dirty="0"/>
                        <a:t>, PHP, MS-SQL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51011"/>
                  </a:ext>
                </a:extLst>
              </a:tr>
              <a:tr h="954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바코드별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제품 정보 조회 및 수정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바코드 자재 </a:t>
                      </a:r>
                      <a:r>
                        <a:rPr lang="en-US" altLang="ko-KR" sz="1400" dirty="0"/>
                        <a:t>LOT(</a:t>
                      </a:r>
                      <a:r>
                        <a:rPr lang="ko-KR" altLang="en-US" sz="1400" dirty="0"/>
                        <a:t>식별 변호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웹 서버</a:t>
                      </a:r>
                      <a:r>
                        <a:rPr lang="en-US" altLang="ko-KR" sz="1400" dirty="0"/>
                        <a:t>, PHP, MS-SQL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075627"/>
                  </a:ext>
                </a:extLst>
              </a:tr>
              <a:tr h="954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날짜별</a:t>
                      </a:r>
                      <a:r>
                        <a:rPr lang="ko-KR" altLang="en-US" sz="1400" dirty="0"/>
                        <a:t> 제품 정보 조회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날짜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웹 서버</a:t>
                      </a:r>
                      <a:r>
                        <a:rPr lang="en-US" altLang="ko-KR" sz="1400" dirty="0"/>
                        <a:t>, PHP, MS-SQL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9269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ED4C550-04EF-427B-BA94-67482FF0C6CE}"/>
              </a:ext>
            </a:extLst>
          </p:cNvPr>
          <p:cNvSpPr txBox="1"/>
          <p:nvPr/>
        </p:nvSpPr>
        <p:spPr>
          <a:xfrm>
            <a:off x="6876256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PDA Mobile App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9869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1F1D29-3EB1-420A-AAFB-6B9E401B5878}"/>
              </a:ext>
            </a:extLst>
          </p:cNvPr>
          <p:cNvSpPr/>
          <p:nvPr/>
        </p:nvSpPr>
        <p:spPr>
          <a:xfrm>
            <a:off x="251520" y="59190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05699C-9263-4AD0-B61F-8AB9147E8289}"/>
              </a:ext>
            </a:extLst>
          </p:cNvPr>
          <p:cNvSpPr txBox="1"/>
          <p:nvPr/>
        </p:nvSpPr>
        <p:spPr>
          <a:xfrm>
            <a:off x="456988" y="959365"/>
            <a:ext cx="673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04.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사용 기술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F7EE2A-765B-4B51-90E3-8EA10A60B809}"/>
              </a:ext>
            </a:extLst>
          </p:cNvPr>
          <p:cNvSpPr/>
          <p:nvPr/>
        </p:nvSpPr>
        <p:spPr>
          <a:xfrm>
            <a:off x="390183" y="271681"/>
            <a:ext cx="9557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04 .</a:t>
            </a:r>
            <a:r>
              <a:rPr lang="ko-KR" altLang="en-US" sz="1200" b="1" spc="-150" dirty="0">
                <a:solidFill>
                  <a:schemeClr val="bg1"/>
                </a:solidFill>
              </a:rPr>
              <a:t>사용 기술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B4AA4-654B-4866-94F8-19C846093BBA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16B8BC-1562-452B-B84B-1D9D6F0A0249}"/>
              </a:ext>
            </a:extLst>
          </p:cNvPr>
          <p:cNvSpPr/>
          <p:nvPr/>
        </p:nvSpPr>
        <p:spPr>
          <a:xfrm>
            <a:off x="539552" y="3365724"/>
            <a:ext cx="2261059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</a:rPr>
              <a:t>Android studio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Java</a:t>
            </a:r>
            <a:endParaRPr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0AF25D-8BEE-4052-B92E-9ED0F4BCC6C6}"/>
              </a:ext>
            </a:extLst>
          </p:cNvPr>
          <p:cNvSpPr/>
          <p:nvPr/>
        </p:nvSpPr>
        <p:spPr>
          <a:xfrm>
            <a:off x="3851920" y="3365724"/>
            <a:ext cx="1554998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</a:rPr>
              <a:t>Server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PHP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1C2B03-6185-487D-AF03-295A9674519A}"/>
              </a:ext>
            </a:extLst>
          </p:cNvPr>
          <p:cNvSpPr/>
          <p:nvPr/>
        </p:nvSpPr>
        <p:spPr>
          <a:xfrm>
            <a:off x="6775392" y="3364057"/>
            <a:ext cx="1554998" cy="744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</a:rPr>
              <a:t>DB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MS-SQL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05DA514-29EC-4E00-B967-5CB7184E8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57" y="1740327"/>
            <a:ext cx="1625397" cy="16253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6D5A3A-CCE3-4317-B82B-EAEEC87BD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11" y="1984462"/>
            <a:ext cx="1870982" cy="12189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C9ED3C-E3DE-4CF8-AAE8-35416AD74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820" y="1810264"/>
            <a:ext cx="2662610" cy="14855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C4224A7-0059-4AF5-9E1E-77FAC97B1D24}"/>
              </a:ext>
            </a:extLst>
          </p:cNvPr>
          <p:cNvSpPr txBox="1"/>
          <p:nvPr/>
        </p:nvSpPr>
        <p:spPr>
          <a:xfrm>
            <a:off x="6876256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PDA Mobile App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864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A8932C08-A777-4AE8-81E9-83CE3F5F604E}"/>
              </a:ext>
            </a:extLst>
          </p:cNvPr>
          <p:cNvSpPr/>
          <p:nvPr/>
        </p:nvSpPr>
        <p:spPr>
          <a:xfrm>
            <a:off x="203637" y="615252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모서리가 둥근 직사각형 25">
            <a:extLst>
              <a:ext uri="{FF2B5EF4-FFF2-40B4-BE49-F238E27FC236}">
                <a16:creationId xmlns:a16="http://schemas.microsoft.com/office/drawing/2014/main" id="{6AAFCB4D-C0C4-4DD5-8E7D-1990A412A3E6}"/>
              </a:ext>
            </a:extLst>
          </p:cNvPr>
          <p:cNvSpPr/>
          <p:nvPr/>
        </p:nvSpPr>
        <p:spPr>
          <a:xfrm>
            <a:off x="934132" y="5447976"/>
            <a:ext cx="6952967" cy="307777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	</a:t>
            </a:r>
            <a:endParaRPr lang="ko-KR" altLang="en-US"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05699C-9263-4AD0-B61F-8AB9147E8289}"/>
              </a:ext>
            </a:extLst>
          </p:cNvPr>
          <p:cNvSpPr txBox="1"/>
          <p:nvPr/>
        </p:nvSpPr>
        <p:spPr>
          <a:xfrm>
            <a:off x="456988" y="959365"/>
            <a:ext cx="673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05.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개발 내용</a:t>
            </a:r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 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F7EE2A-765B-4B51-90E3-8EA10A60B809}"/>
              </a:ext>
            </a:extLst>
          </p:cNvPr>
          <p:cNvSpPr/>
          <p:nvPr/>
        </p:nvSpPr>
        <p:spPr>
          <a:xfrm>
            <a:off x="407815" y="271681"/>
            <a:ext cx="920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05.</a:t>
            </a:r>
            <a:r>
              <a:rPr lang="ko-KR" altLang="en-US" sz="1200" b="1" spc="-150" dirty="0">
                <a:solidFill>
                  <a:schemeClr val="bg1"/>
                </a:solidFill>
              </a:rPr>
              <a:t>개발 내용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B4AA4-654B-4866-94F8-19C846093BBA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D7D6AE-1832-4FFD-9C8F-50FAFD4123D9}"/>
              </a:ext>
            </a:extLst>
          </p:cNvPr>
          <p:cNvSpPr/>
          <p:nvPr/>
        </p:nvSpPr>
        <p:spPr>
          <a:xfrm>
            <a:off x="1003408" y="1656006"/>
            <a:ext cx="6952968" cy="28803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자재 출고 기능 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–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바코드별 제품 정보 조회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FFBB0-7A0D-444F-B688-95EF43CAB050}"/>
              </a:ext>
            </a:extLst>
          </p:cNvPr>
          <p:cNvSpPr txBox="1"/>
          <p:nvPr/>
        </p:nvSpPr>
        <p:spPr>
          <a:xfrm>
            <a:off x="1046339" y="5447976"/>
            <a:ext cx="6408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바코드 찍었을 때 해당되는 제품 정보 조회</a:t>
            </a:r>
            <a:endParaRPr lang="en-US" altLang="ko-KR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E2E5C4-9266-4B6D-A137-2BB7C32AA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6" b="9167"/>
          <a:stretch/>
        </p:blipFill>
        <p:spPr bwMode="auto">
          <a:xfrm>
            <a:off x="1003409" y="2175611"/>
            <a:ext cx="3280559" cy="309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B93736-5A25-4D1E-8AB8-74E235115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4" y="2217223"/>
            <a:ext cx="3095625" cy="30670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B9F759C-AF8A-4DF8-B397-9C8AFD87FB35}"/>
              </a:ext>
            </a:extLst>
          </p:cNvPr>
          <p:cNvSpPr/>
          <p:nvPr/>
        </p:nvSpPr>
        <p:spPr>
          <a:xfrm>
            <a:off x="5580112" y="2996952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55E584-FF00-4412-A0A6-AE4B0A22959D}"/>
              </a:ext>
            </a:extLst>
          </p:cNvPr>
          <p:cNvSpPr txBox="1"/>
          <p:nvPr/>
        </p:nvSpPr>
        <p:spPr>
          <a:xfrm>
            <a:off x="7114554" y="2874422"/>
            <a:ext cx="1513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바코드 입력됨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14E5DE-009F-4E9B-934E-247E48D68FA8}"/>
              </a:ext>
            </a:extLst>
          </p:cNvPr>
          <p:cNvSpPr txBox="1"/>
          <p:nvPr/>
        </p:nvSpPr>
        <p:spPr>
          <a:xfrm>
            <a:off x="6876256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PDA Mobile App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5039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A8932C08-A777-4AE8-81E9-83CE3F5F604E}"/>
              </a:ext>
            </a:extLst>
          </p:cNvPr>
          <p:cNvSpPr/>
          <p:nvPr/>
        </p:nvSpPr>
        <p:spPr>
          <a:xfrm>
            <a:off x="203637" y="615252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모서리가 둥근 직사각형 25">
            <a:extLst>
              <a:ext uri="{FF2B5EF4-FFF2-40B4-BE49-F238E27FC236}">
                <a16:creationId xmlns:a16="http://schemas.microsoft.com/office/drawing/2014/main" id="{6AAFCB4D-C0C4-4DD5-8E7D-1990A412A3E6}"/>
              </a:ext>
            </a:extLst>
          </p:cNvPr>
          <p:cNvSpPr/>
          <p:nvPr/>
        </p:nvSpPr>
        <p:spPr>
          <a:xfrm>
            <a:off x="934132" y="5447976"/>
            <a:ext cx="6952967" cy="805236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	</a:t>
            </a:r>
            <a:endParaRPr lang="ko-KR" altLang="en-US"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05699C-9263-4AD0-B61F-8AB9147E8289}"/>
              </a:ext>
            </a:extLst>
          </p:cNvPr>
          <p:cNvSpPr txBox="1"/>
          <p:nvPr/>
        </p:nvSpPr>
        <p:spPr>
          <a:xfrm>
            <a:off x="456988" y="959365"/>
            <a:ext cx="673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05.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개발 내용</a:t>
            </a:r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 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F7EE2A-765B-4B51-90E3-8EA10A60B809}"/>
              </a:ext>
            </a:extLst>
          </p:cNvPr>
          <p:cNvSpPr/>
          <p:nvPr/>
        </p:nvSpPr>
        <p:spPr>
          <a:xfrm>
            <a:off x="407815" y="271681"/>
            <a:ext cx="920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05.</a:t>
            </a:r>
            <a:r>
              <a:rPr lang="ko-KR" altLang="en-US" sz="1200" b="1" spc="-150" dirty="0">
                <a:solidFill>
                  <a:schemeClr val="bg1"/>
                </a:solidFill>
              </a:rPr>
              <a:t>개발 내용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B4AA4-654B-4866-94F8-19C846093BBA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D7D6AE-1832-4FFD-9C8F-50FAFD4123D9}"/>
              </a:ext>
            </a:extLst>
          </p:cNvPr>
          <p:cNvSpPr/>
          <p:nvPr/>
        </p:nvSpPr>
        <p:spPr>
          <a:xfrm>
            <a:off x="1003408" y="1656006"/>
            <a:ext cx="6952968" cy="28803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자재 출고 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–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제품 등록 및 </a:t>
            </a:r>
            <a:r>
              <a:rPr lang="ko-KR" altLang="en-US" sz="14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날짜별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확인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FFBB0-7A0D-444F-B688-95EF43CAB050}"/>
              </a:ext>
            </a:extLst>
          </p:cNvPr>
          <p:cNvSpPr txBox="1"/>
          <p:nvPr/>
        </p:nvSpPr>
        <p:spPr>
          <a:xfrm>
            <a:off x="1046339" y="5447976"/>
            <a:ext cx="64087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정보 수정 후 등록 가능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등록된 정보 확인 가능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날짜별</a:t>
            </a:r>
            <a:r>
              <a:rPr lang="ko-KR" altLang="en-US" sz="1400" dirty="0"/>
              <a:t> 등록된 제품들을 확인 가능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DF6D94-5D5F-43D6-A641-966AAE6AF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642" y="2210964"/>
            <a:ext cx="3095625" cy="30697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7B9C17-EF00-4406-AD86-9A02D5579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144" y="2217291"/>
            <a:ext cx="3184240" cy="30634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B9F759C-AF8A-4DF8-B397-9C8AFD87FB35}"/>
              </a:ext>
            </a:extLst>
          </p:cNvPr>
          <p:cNvSpPr/>
          <p:nvPr/>
        </p:nvSpPr>
        <p:spPr>
          <a:xfrm>
            <a:off x="5364087" y="3759670"/>
            <a:ext cx="1829753" cy="292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921EA3-C5FB-4995-8858-7977509098B7}"/>
              </a:ext>
            </a:extLst>
          </p:cNvPr>
          <p:cNvCxnSpPr>
            <a:cxnSpLocks/>
          </p:cNvCxnSpPr>
          <p:nvPr/>
        </p:nvCxnSpPr>
        <p:spPr>
          <a:xfrm>
            <a:off x="3131840" y="2984792"/>
            <a:ext cx="2160240" cy="9213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155E584-FF00-4412-A0A6-AE4B0A22959D}"/>
              </a:ext>
            </a:extLst>
          </p:cNvPr>
          <p:cNvSpPr txBox="1"/>
          <p:nvPr/>
        </p:nvSpPr>
        <p:spPr>
          <a:xfrm>
            <a:off x="3624539" y="3745842"/>
            <a:ext cx="15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제품 정보 등록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22DD9A-96B8-4663-8F02-6D049ED5D645}"/>
              </a:ext>
            </a:extLst>
          </p:cNvPr>
          <p:cNvSpPr txBox="1"/>
          <p:nvPr/>
        </p:nvSpPr>
        <p:spPr>
          <a:xfrm>
            <a:off x="6876256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PDA Mobile App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4689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15252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05699C-9263-4AD0-B61F-8AB9147E8289}"/>
              </a:ext>
            </a:extLst>
          </p:cNvPr>
          <p:cNvSpPr txBox="1"/>
          <p:nvPr/>
        </p:nvSpPr>
        <p:spPr>
          <a:xfrm>
            <a:off x="456988" y="959365"/>
            <a:ext cx="673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06.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완료 후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773FEE4-5AE5-43C6-B16A-AC208515D1B3}"/>
              </a:ext>
            </a:extLst>
          </p:cNvPr>
          <p:cNvGrpSpPr/>
          <p:nvPr/>
        </p:nvGrpSpPr>
        <p:grpSpPr>
          <a:xfrm>
            <a:off x="4831876" y="1688962"/>
            <a:ext cx="3743642" cy="1909790"/>
            <a:chOff x="4881484" y="1271411"/>
            <a:chExt cx="3743642" cy="190979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D77176F-5CAC-431D-A5FC-B1BFBA144457}"/>
                </a:ext>
              </a:extLst>
            </p:cNvPr>
            <p:cNvSpPr/>
            <p:nvPr/>
          </p:nvSpPr>
          <p:spPr>
            <a:xfrm>
              <a:off x="4993527" y="1283896"/>
              <a:ext cx="2694997" cy="2941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2C1B768-76D5-4727-A639-4B08589C40AC}"/>
                </a:ext>
              </a:extLst>
            </p:cNvPr>
            <p:cNvGrpSpPr/>
            <p:nvPr/>
          </p:nvGrpSpPr>
          <p:grpSpPr>
            <a:xfrm>
              <a:off x="4881484" y="1271411"/>
              <a:ext cx="3743642" cy="1909790"/>
              <a:chOff x="4881484" y="1271411"/>
              <a:chExt cx="3743642" cy="1909790"/>
            </a:xfrm>
          </p:grpSpPr>
          <p:sp>
            <p:nvSpPr>
              <p:cNvPr id="23" name="모서리가 둥근 직사각형 25">
                <a:extLst>
                  <a:ext uri="{FF2B5EF4-FFF2-40B4-BE49-F238E27FC236}">
                    <a16:creationId xmlns:a16="http://schemas.microsoft.com/office/drawing/2014/main" id="{6AAFCB4D-C0C4-4DD5-8E7D-1990A412A3E6}"/>
                  </a:ext>
                </a:extLst>
              </p:cNvPr>
              <p:cNvSpPr/>
              <p:nvPr/>
            </p:nvSpPr>
            <p:spPr>
              <a:xfrm>
                <a:off x="4881484" y="1762236"/>
                <a:ext cx="3743642" cy="1418965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D03E6D8-7435-439D-BD38-B628EFED7054}"/>
                  </a:ext>
                </a:extLst>
              </p:cNvPr>
              <p:cNvSpPr/>
              <p:nvPr/>
            </p:nvSpPr>
            <p:spPr>
              <a:xfrm>
                <a:off x="4911362" y="2004642"/>
                <a:ext cx="360040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ea"/>
                  <a:buAutoNum type="circleNumDbPlain"/>
                </a:pP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기능별 모듈화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(Java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장점을 살리기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B80E894-D890-4390-B409-8A43474BBA2A}"/>
                  </a:ext>
                </a:extLst>
              </p:cNvPr>
              <p:cNvSpPr txBox="1"/>
              <p:nvPr/>
            </p:nvSpPr>
            <p:spPr>
              <a:xfrm>
                <a:off x="5117580" y="1271411"/>
                <a:ext cx="25572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TH SarabunPSK" panose="020B0502040204020203" pitchFamily="34" charset="-34"/>
                  </a:rPr>
                  <a:t>보안할 점</a:t>
                </a:r>
              </a:p>
            </p:txBody>
          </p:sp>
        </p:grp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F7EE2A-765B-4B51-90E3-8EA10A60B809}"/>
              </a:ext>
            </a:extLst>
          </p:cNvPr>
          <p:cNvSpPr/>
          <p:nvPr/>
        </p:nvSpPr>
        <p:spPr>
          <a:xfrm>
            <a:off x="467928" y="271681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06 </a:t>
            </a:r>
            <a:r>
              <a:rPr lang="ko-KR" altLang="en-US" sz="1200" b="1" spc="-150" dirty="0">
                <a:solidFill>
                  <a:schemeClr val="bg1"/>
                </a:solidFill>
              </a:rPr>
              <a:t>완료 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B4AA4-654B-4866-94F8-19C846093BBA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0FDBC52-97BB-46B5-B3FE-0E2612B290F8}"/>
              </a:ext>
            </a:extLst>
          </p:cNvPr>
          <p:cNvGrpSpPr/>
          <p:nvPr/>
        </p:nvGrpSpPr>
        <p:grpSpPr>
          <a:xfrm>
            <a:off x="771272" y="1712690"/>
            <a:ext cx="3743642" cy="1909790"/>
            <a:chOff x="4881484" y="1271411"/>
            <a:chExt cx="3743642" cy="190979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65B3FFD-C2B6-43D2-A89F-DF8FDB872F37}"/>
                </a:ext>
              </a:extLst>
            </p:cNvPr>
            <p:cNvSpPr/>
            <p:nvPr/>
          </p:nvSpPr>
          <p:spPr>
            <a:xfrm>
              <a:off x="4993527" y="1283896"/>
              <a:ext cx="2694997" cy="2941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5FFFB22-E418-4ED3-A62A-0EE3FDECD536}"/>
                </a:ext>
              </a:extLst>
            </p:cNvPr>
            <p:cNvGrpSpPr/>
            <p:nvPr/>
          </p:nvGrpSpPr>
          <p:grpSpPr>
            <a:xfrm>
              <a:off x="4881484" y="1271411"/>
              <a:ext cx="3743642" cy="1909790"/>
              <a:chOff x="4881484" y="1271411"/>
              <a:chExt cx="3743642" cy="1909790"/>
            </a:xfrm>
          </p:grpSpPr>
          <p:sp>
            <p:nvSpPr>
              <p:cNvPr id="42" name="모서리가 둥근 직사각형 25">
                <a:extLst>
                  <a:ext uri="{FF2B5EF4-FFF2-40B4-BE49-F238E27FC236}">
                    <a16:creationId xmlns:a16="http://schemas.microsoft.com/office/drawing/2014/main" id="{8C858F91-E738-4F3D-A9EA-B41F522C657C}"/>
                  </a:ext>
                </a:extLst>
              </p:cNvPr>
              <p:cNvSpPr/>
              <p:nvPr/>
            </p:nvSpPr>
            <p:spPr>
              <a:xfrm>
                <a:off x="4881484" y="1762236"/>
                <a:ext cx="3743642" cy="1418965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31C2A31-5B99-4CC8-A2D4-C101F2D4CE45}"/>
                  </a:ext>
                </a:extLst>
              </p:cNvPr>
              <p:cNvSpPr/>
              <p:nvPr/>
            </p:nvSpPr>
            <p:spPr>
              <a:xfrm>
                <a:off x="4911362" y="2004642"/>
                <a:ext cx="3600402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ea"/>
                  <a:buAutoNum type="circleNumDbPlain"/>
                </a:pP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Android Studio 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사용법</a:t>
                </a:r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앱과 서버 </a:t>
                </a:r>
                <a:r>
                  <a:rPr lang="ko-KR" altLang="en-US" sz="140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데이터베이스간의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데이터 송수신 흐름</a:t>
                </a:r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PHP(DB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조회 부분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</a:p>
              <a:p>
                <a:pPr marL="342900" indent="-342900">
                  <a:buFont typeface="+mj-ea"/>
                  <a:buAutoNum type="circleNumDbPlain"/>
                </a:pPr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61D28F7-45BB-47AF-8DAA-99BC93292687}"/>
                  </a:ext>
                </a:extLst>
              </p:cNvPr>
              <p:cNvSpPr txBox="1"/>
              <p:nvPr/>
            </p:nvSpPr>
            <p:spPr>
              <a:xfrm>
                <a:off x="5117580" y="1271411"/>
                <a:ext cx="25572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TH SarabunPSK" panose="020B0502040204020203" pitchFamily="34" charset="-34"/>
                  </a:rPr>
                  <a:t>배운 점</a:t>
                </a: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FFC8749-DF8B-4191-8180-74A19C7C4F18}"/>
              </a:ext>
            </a:extLst>
          </p:cNvPr>
          <p:cNvSpPr txBox="1"/>
          <p:nvPr/>
        </p:nvSpPr>
        <p:spPr>
          <a:xfrm>
            <a:off x="6876256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PDA Mobile App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7A003D0-6B06-4097-8CC7-56E8A584E72F}"/>
              </a:ext>
            </a:extLst>
          </p:cNvPr>
          <p:cNvGrpSpPr/>
          <p:nvPr/>
        </p:nvGrpSpPr>
        <p:grpSpPr>
          <a:xfrm>
            <a:off x="683568" y="3967482"/>
            <a:ext cx="3743642" cy="1909790"/>
            <a:chOff x="4881484" y="1271411"/>
            <a:chExt cx="3743642" cy="190979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FF59184-A695-456F-AEE4-3035BE450FAF}"/>
                </a:ext>
              </a:extLst>
            </p:cNvPr>
            <p:cNvSpPr/>
            <p:nvPr/>
          </p:nvSpPr>
          <p:spPr>
            <a:xfrm>
              <a:off x="4993527" y="1283896"/>
              <a:ext cx="2694997" cy="2941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FACF9BF-E547-45E5-8CDE-9CA27CD0DC29}"/>
                </a:ext>
              </a:extLst>
            </p:cNvPr>
            <p:cNvGrpSpPr/>
            <p:nvPr/>
          </p:nvGrpSpPr>
          <p:grpSpPr>
            <a:xfrm>
              <a:off x="4881484" y="1271411"/>
              <a:ext cx="3743642" cy="1909790"/>
              <a:chOff x="4881484" y="1271411"/>
              <a:chExt cx="3743642" cy="1909790"/>
            </a:xfrm>
          </p:grpSpPr>
          <p:sp>
            <p:nvSpPr>
              <p:cNvPr id="36" name="모서리가 둥근 직사각형 25">
                <a:extLst>
                  <a:ext uri="{FF2B5EF4-FFF2-40B4-BE49-F238E27FC236}">
                    <a16:creationId xmlns:a16="http://schemas.microsoft.com/office/drawing/2014/main" id="{CE603343-C54E-4800-8401-EBB0D462350F}"/>
                  </a:ext>
                </a:extLst>
              </p:cNvPr>
              <p:cNvSpPr/>
              <p:nvPr/>
            </p:nvSpPr>
            <p:spPr>
              <a:xfrm>
                <a:off x="4881484" y="1762236"/>
                <a:ext cx="3743642" cy="1418965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7DA914C-A528-4141-A54A-9151752F1BED}"/>
                  </a:ext>
                </a:extLst>
              </p:cNvPr>
              <p:cNvSpPr/>
              <p:nvPr/>
            </p:nvSpPr>
            <p:spPr>
              <a:xfrm>
                <a:off x="4911362" y="2004642"/>
                <a:ext cx="36004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ea"/>
                  <a:buAutoNum type="circleNumDbPlain"/>
                </a:pPr>
                <a:r>
                  <a:rPr lang="ko-KR" altLang="en-US" sz="140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하이텍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정보 회사 채용연계형 인턴 제의</a:t>
                </a:r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ko-KR" altLang="en-US" sz="140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하이텍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정보 회사 </a:t>
                </a:r>
                <a:r>
                  <a:rPr lang="ko-KR" altLang="en-US" sz="140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정직원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입사 제의</a:t>
                </a:r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E467B18-1010-4BE5-972F-D47D62935FDF}"/>
                  </a:ext>
                </a:extLst>
              </p:cNvPr>
              <p:cNvSpPr txBox="1"/>
              <p:nvPr/>
            </p:nvSpPr>
            <p:spPr>
              <a:xfrm>
                <a:off x="5117580" y="1271411"/>
                <a:ext cx="25572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TH SarabunPSK" panose="020B0502040204020203" pitchFamily="34" charset="-34"/>
                  </a:rPr>
                  <a:t>성과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23989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2803009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01     02          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131840" y="3726339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148064" y="3718878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F18581-FE8C-465C-8B84-BC22AA781019}"/>
              </a:ext>
            </a:extLst>
          </p:cNvPr>
          <p:cNvSpPr txBox="1"/>
          <p:nvPr/>
        </p:nvSpPr>
        <p:spPr>
          <a:xfrm>
            <a:off x="4788024" y="392322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+mj-ea"/>
                <a:ea typeface="+mj-ea"/>
              </a:rPr>
              <a:t>PDA Mobile App</a:t>
            </a:r>
            <a:endParaRPr lang="ko-KR" altLang="en-US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9C747C-4CDF-46B1-87A0-3FB26B7EEE76}"/>
              </a:ext>
            </a:extLst>
          </p:cNvPr>
          <p:cNvSpPr txBox="1"/>
          <p:nvPr/>
        </p:nvSpPr>
        <p:spPr>
          <a:xfrm>
            <a:off x="2915816" y="392376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err="1">
                <a:solidFill>
                  <a:schemeClr val="bg1"/>
                </a:solidFill>
                <a:latin typeface="+mj-ea"/>
              </a:rPr>
              <a:t>HappyHouse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89110" y="2478378"/>
            <a:ext cx="2967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b="1" dirty="0">
                <a:solidFill>
                  <a:schemeClr val="bg1"/>
                </a:solidFill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B56671-5DF2-4DDB-AB5E-F50DDC3A76AF}"/>
              </a:ext>
            </a:extLst>
          </p:cNvPr>
          <p:cNvSpPr/>
          <p:nvPr/>
        </p:nvSpPr>
        <p:spPr>
          <a:xfrm>
            <a:off x="251520" y="615252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42467" y="271681"/>
            <a:ext cx="6511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01. </a:t>
            </a:r>
            <a:r>
              <a:rPr lang="ko-KR" altLang="en-US" sz="1200" b="1" spc="-150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21CC2C-AD53-4BC3-B28A-B69984DCBA65}"/>
              </a:ext>
            </a:extLst>
          </p:cNvPr>
          <p:cNvSpPr txBox="1"/>
          <p:nvPr/>
        </p:nvSpPr>
        <p:spPr>
          <a:xfrm>
            <a:off x="453330" y="980728"/>
            <a:ext cx="673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01.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F1EE28-8B88-4E7A-9061-9F6D30AD8AF1}"/>
              </a:ext>
            </a:extLst>
          </p:cNvPr>
          <p:cNvSpPr txBox="1"/>
          <p:nvPr/>
        </p:nvSpPr>
        <p:spPr>
          <a:xfrm>
            <a:off x="6876256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HappyHouse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8F4049-C820-4C6E-A7C6-0E9AF3144C07}"/>
              </a:ext>
            </a:extLst>
          </p:cNvPr>
          <p:cNvSpPr/>
          <p:nvPr/>
        </p:nvSpPr>
        <p:spPr>
          <a:xfrm>
            <a:off x="1003408" y="1656006"/>
            <a:ext cx="6952968" cy="28803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기존 플랫폼의 아쉬운 점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DF1808-F779-4D3F-8007-18DCF8BC3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408" y="2088820"/>
            <a:ext cx="3312368" cy="24255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49E18E6-8015-4FF3-B288-E2917AC9E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9" y="2088820"/>
            <a:ext cx="3312368" cy="240203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ABF287-C27D-4852-BE66-67C384CE1E4E}"/>
              </a:ext>
            </a:extLst>
          </p:cNvPr>
          <p:cNvSpPr/>
          <p:nvPr/>
        </p:nvSpPr>
        <p:spPr>
          <a:xfrm>
            <a:off x="980166" y="4632446"/>
            <a:ext cx="3312368" cy="532208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주변 편의시설 유무 알 수 없음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" name="화살표: 오른쪽으로 구부러짐 3">
            <a:extLst>
              <a:ext uri="{FF2B5EF4-FFF2-40B4-BE49-F238E27FC236}">
                <a16:creationId xmlns:a16="http://schemas.microsoft.com/office/drawing/2014/main" id="{A232DE0E-E5F2-466E-B28D-CB5ED46CCB7A}"/>
              </a:ext>
            </a:extLst>
          </p:cNvPr>
          <p:cNvSpPr/>
          <p:nvPr/>
        </p:nvSpPr>
        <p:spPr>
          <a:xfrm>
            <a:off x="542467" y="4965732"/>
            <a:ext cx="432048" cy="82938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3CA36C8-DD9F-472F-9C92-E93BE3A0EB29}"/>
              </a:ext>
            </a:extLst>
          </p:cNvPr>
          <p:cNvSpPr/>
          <p:nvPr/>
        </p:nvSpPr>
        <p:spPr>
          <a:xfrm>
            <a:off x="1004549" y="5417071"/>
            <a:ext cx="6952968" cy="532209"/>
          </a:xfrm>
          <a:prstGeom prst="rect">
            <a:avLst/>
          </a:prstGeom>
          <a:solidFill>
            <a:srgbClr val="FFEBA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아쉬운 점을 보안한 플랫폼 서비스 필요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0B9AEA-E78F-48FA-B511-C46A24EF7BEB}"/>
              </a:ext>
            </a:extLst>
          </p:cNvPr>
          <p:cNvSpPr/>
          <p:nvPr/>
        </p:nvSpPr>
        <p:spPr>
          <a:xfrm>
            <a:off x="4644009" y="4632446"/>
            <a:ext cx="3312367" cy="532208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지역별 평균 매물 가격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최저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최고가 알 수 없음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ko-KR" altLang="en-US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D0B4-137E-48AB-9B6E-3EC7EAC9CB5A}"/>
              </a:ext>
            </a:extLst>
          </p:cNvPr>
          <p:cNvSpPr txBox="1"/>
          <p:nvPr/>
        </p:nvSpPr>
        <p:spPr>
          <a:xfrm>
            <a:off x="6444208" y="6099980"/>
            <a:ext cx="2232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출처 </a:t>
            </a:r>
            <a:r>
              <a:rPr lang="en-US" altLang="ko-KR" sz="1200" dirty="0"/>
              <a:t>: https://zigbang.com</a:t>
            </a:r>
          </a:p>
          <a:p>
            <a:r>
              <a:rPr lang="en-US" altLang="ko-KR" sz="1200" dirty="0"/>
              <a:t>https://www.dabangapp.com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52985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4D3BDC3E-70B7-4FE2-891A-843F1F08C8B7}"/>
              </a:ext>
            </a:extLst>
          </p:cNvPr>
          <p:cNvSpPr/>
          <p:nvPr/>
        </p:nvSpPr>
        <p:spPr>
          <a:xfrm>
            <a:off x="251520" y="615252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모서리가 둥근 직사각형 25">
            <a:extLst>
              <a:ext uri="{FF2B5EF4-FFF2-40B4-BE49-F238E27FC236}">
                <a16:creationId xmlns:a16="http://schemas.microsoft.com/office/drawing/2014/main" id="{6AAFCB4D-C0C4-4DD5-8E7D-1990A412A3E6}"/>
              </a:ext>
            </a:extLst>
          </p:cNvPr>
          <p:cNvSpPr/>
          <p:nvPr/>
        </p:nvSpPr>
        <p:spPr>
          <a:xfrm>
            <a:off x="496535" y="1988840"/>
            <a:ext cx="1987233" cy="4392488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05699C-9263-4AD0-B61F-8AB9147E8289}"/>
              </a:ext>
            </a:extLst>
          </p:cNvPr>
          <p:cNvSpPr txBox="1"/>
          <p:nvPr/>
        </p:nvSpPr>
        <p:spPr>
          <a:xfrm>
            <a:off x="456988" y="959365"/>
            <a:ext cx="673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02.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프로젝트 흐름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63BA45F-4C0F-498F-AE4A-805CE1F67808}"/>
              </a:ext>
            </a:extLst>
          </p:cNvPr>
          <p:cNvSpPr/>
          <p:nvPr/>
        </p:nvSpPr>
        <p:spPr>
          <a:xfrm>
            <a:off x="496535" y="1636306"/>
            <a:ext cx="1987234" cy="2551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6912F6-1EBF-4440-A663-4931B038E7A4}"/>
              </a:ext>
            </a:extLst>
          </p:cNvPr>
          <p:cNvSpPr txBox="1"/>
          <p:nvPr/>
        </p:nvSpPr>
        <p:spPr>
          <a:xfrm>
            <a:off x="672959" y="1615783"/>
            <a:ext cx="167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Client(Vue)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F7EE2A-765B-4B51-90E3-8EA10A60B809}"/>
              </a:ext>
            </a:extLst>
          </p:cNvPr>
          <p:cNvSpPr/>
          <p:nvPr/>
        </p:nvSpPr>
        <p:spPr>
          <a:xfrm>
            <a:off x="262744" y="271681"/>
            <a:ext cx="12105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02..</a:t>
            </a:r>
            <a:r>
              <a:rPr lang="ko-KR" altLang="en-US" sz="1200" b="1" spc="-150" dirty="0">
                <a:solidFill>
                  <a:schemeClr val="bg1"/>
                </a:solidFill>
              </a:rPr>
              <a:t>프로젝트 흐름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B4AA4-654B-4866-94F8-19C846093BBA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966674-6090-404E-ABC1-1C1A7A49B29B}"/>
              </a:ext>
            </a:extLst>
          </p:cNvPr>
          <p:cNvSpPr txBox="1"/>
          <p:nvPr/>
        </p:nvSpPr>
        <p:spPr>
          <a:xfrm>
            <a:off x="6876256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HappyHouse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AC8EA7E-4200-4C50-A9F2-306BB20A3130}"/>
              </a:ext>
            </a:extLst>
          </p:cNvPr>
          <p:cNvGrpSpPr/>
          <p:nvPr/>
        </p:nvGrpSpPr>
        <p:grpSpPr>
          <a:xfrm>
            <a:off x="3346181" y="1609976"/>
            <a:ext cx="2104019" cy="307777"/>
            <a:chOff x="4925202" y="4272575"/>
            <a:chExt cx="2834149" cy="30777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431B164-9C35-4630-B341-8933FE194B85}"/>
                </a:ext>
              </a:extLst>
            </p:cNvPr>
            <p:cNvSpPr/>
            <p:nvPr/>
          </p:nvSpPr>
          <p:spPr>
            <a:xfrm>
              <a:off x="4925202" y="4293098"/>
              <a:ext cx="2815150" cy="2551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66E7F1-2CE0-43C6-8DF2-F30EE4ECA1F9}"/>
                </a:ext>
              </a:extLst>
            </p:cNvPr>
            <p:cNvSpPr txBox="1"/>
            <p:nvPr/>
          </p:nvSpPr>
          <p:spPr>
            <a:xfrm>
              <a:off x="4944202" y="4272575"/>
              <a:ext cx="28151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Server(Spring boot)</a:t>
              </a:r>
              <a:endPara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34" name="모서리가 둥근 직사각형 25">
            <a:extLst>
              <a:ext uri="{FF2B5EF4-FFF2-40B4-BE49-F238E27FC236}">
                <a16:creationId xmlns:a16="http://schemas.microsoft.com/office/drawing/2014/main" id="{7D3DFF56-2224-47C5-B231-0B62F703FBED}"/>
              </a:ext>
            </a:extLst>
          </p:cNvPr>
          <p:cNvSpPr/>
          <p:nvPr/>
        </p:nvSpPr>
        <p:spPr>
          <a:xfrm>
            <a:off x="3332079" y="1985017"/>
            <a:ext cx="2104018" cy="195120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947C431-222A-49BD-B4AC-A915EBC74167}"/>
              </a:ext>
            </a:extLst>
          </p:cNvPr>
          <p:cNvGrpSpPr/>
          <p:nvPr/>
        </p:nvGrpSpPr>
        <p:grpSpPr>
          <a:xfrm>
            <a:off x="3346182" y="4077072"/>
            <a:ext cx="2104018" cy="307777"/>
            <a:chOff x="4925202" y="4272575"/>
            <a:chExt cx="2815150" cy="30777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693B988-C37C-4FF6-B04E-7CEEBAF0DD72}"/>
                </a:ext>
              </a:extLst>
            </p:cNvPr>
            <p:cNvSpPr/>
            <p:nvPr/>
          </p:nvSpPr>
          <p:spPr>
            <a:xfrm>
              <a:off x="4925202" y="4293098"/>
              <a:ext cx="2815150" cy="2551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28BA884-9D90-4EF9-956A-6EF4B5EDB791}"/>
                </a:ext>
              </a:extLst>
            </p:cNvPr>
            <p:cNvSpPr txBox="1"/>
            <p:nvPr/>
          </p:nvSpPr>
          <p:spPr>
            <a:xfrm>
              <a:off x="4944073" y="4272575"/>
              <a:ext cx="27774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Kakao</a:t>
              </a:r>
              <a:r>
                <a:rPr lang="en-US" altLang="ko-KR" sz="1400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API Server</a:t>
              </a:r>
              <a:endPara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39" name="모서리가 둥근 직사각형 25">
            <a:extLst>
              <a:ext uri="{FF2B5EF4-FFF2-40B4-BE49-F238E27FC236}">
                <a16:creationId xmlns:a16="http://schemas.microsoft.com/office/drawing/2014/main" id="{65F22134-5BF2-4591-9079-66DACE876B05}"/>
              </a:ext>
            </a:extLst>
          </p:cNvPr>
          <p:cNvSpPr/>
          <p:nvPr/>
        </p:nvSpPr>
        <p:spPr>
          <a:xfrm>
            <a:off x="6228184" y="1985837"/>
            <a:ext cx="1987233" cy="195038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560E482-5E2F-4103-A24B-0943EDB26DD7}"/>
              </a:ext>
            </a:extLst>
          </p:cNvPr>
          <p:cNvSpPr/>
          <p:nvPr/>
        </p:nvSpPr>
        <p:spPr>
          <a:xfrm>
            <a:off x="6228184" y="1633303"/>
            <a:ext cx="1987234" cy="2551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FA0748-4E5D-409F-ABA0-81EC4B7F4B19}"/>
              </a:ext>
            </a:extLst>
          </p:cNvPr>
          <p:cNvSpPr txBox="1"/>
          <p:nvPr/>
        </p:nvSpPr>
        <p:spPr>
          <a:xfrm>
            <a:off x="6404608" y="1612780"/>
            <a:ext cx="167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Database(MySQL)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6" name="줄무늬가 있는 오른쪽 화살표 24">
            <a:extLst>
              <a:ext uri="{FF2B5EF4-FFF2-40B4-BE49-F238E27FC236}">
                <a16:creationId xmlns:a16="http://schemas.microsoft.com/office/drawing/2014/main" id="{B517AF12-8DD0-4346-846C-832420710EEF}"/>
              </a:ext>
            </a:extLst>
          </p:cNvPr>
          <p:cNvSpPr/>
          <p:nvPr/>
        </p:nvSpPr>
        <p:spPr>
          <a:xfrm>
            <a:off x="2301556" y="5157192"/>
            <a:ext cx="1179714" cy="166692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줄무늬가 있는 오른쪽 화살표 24">
            <a:extLst>
              <a:ext uri="{FF2B5EF4-FFF2-40B4-BE49-F238E27FC236}">
                <a16:creationId xmlns:a16="http://schemas.microsoft.com/office/drawing/2014/main" id="{2F77D617-AF43-493D-8FB4-01D631FFECB8}"/>
              </a:ext>
            </a:extLst>
          </p:cNvPr>
          <p:cNvSpPr/>
          <p:nvPr/>
        </p:nvSpPr>
        <p:spPr>
          <a:xfrm rot="10800000">
            <a:off x="2289955" y="5387009"/>
            <a:ext cx="1179714" cy="166692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줄무늬가 있는 오른쪽 화살표 24">
            <a:extLst>
              <a:ext uri="{FF2B5EF4-FFF2-40B4-BE49-F238E27FC236}">
                <a16:creationId xmlns:a16="http://schemas.microsoft.com/office/drawing/2014/main" id="{5A99A360-52FE-4092-B3A1-9FD91A307454}"/>
              </a:ext>
            </a:extLst>
          </p:cNvPr>
          <p:cNvSpPr/>
          <p:nvPr/>
        </p:nvSpPr>
        <p:spPr>
          <a:xfrm>
            <a:off x="2295755" y="2672450"/>
            <a:ext cx="1179714" cy="166692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줄무늬가 있는 오른쪽 화살표 24">
            <a:extLst>
              <a:ext uri="{FF2B5EF4-FFF2-40B4-BE49-F238E27FC236}">
                <a16:creationId xmlns:a16="http://schemas.microsoft.com/office/drawing/2014/main" id="{262405A6-4925-4C50-9E3F-6983486A2575}"/>
              </a:ext>
            </a:extLst>
          </p:cNvPr>
          <p:cNvSpPr/>
          <p:nvPr/>
        </p:nvSpPr>
        <p:spPr>
          <a:xfrm rot="10800000">
            <a:off x="2284154" y="2902267"/>
            <a:ext cx="1179714" cy="166692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줄무늬가 있는 오른쪽 화살표 24">
            <a:extLst>
              <a:ext uri="{FF2B5EF4-FFF2-40B4-BE49-F238E27FC236}">
                <a16:creationId xmlns:a16="http://schemas.microsoft.com/office/drawing/2014/main" id="{1802FFBA-FFB5-4856-B90A-1C20A65C180D}"/>
              </a:ext>
            </a:extLst>
          </p:cNvPr>
          <p:cNvSpPr/>
          <p:nvPr/>
        </p:nvSpPr>
        <p:spPr>
          <a:xfrm>
            <a:off x="5291346" y="2672451"/>
            <a:ext cx="1179714" cy="166692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줄무늬가 있는 오른쪽 화살표 24">
            <a:extLst>
              <a:ext uri="{FF2B5EF4-FFF2-40B4-BE49-F238E27FC236}">
                <a16:creationId xmlns:a16="http://schemas.microsoft.com/office/drawing/2014/main" id="{2A37319E-2648-4018-8AB7-2A2F0AA7EF8C}"/>
              </a:ext>
            </a:extLst>
          </p:cNvPr>
          <p:cNvSpPr/>
          <p:nvPr/>
        </p:nvSpPr>
        <p:spPr>
          <a:xfrm rot="10800000">
            <a:off x="5279745" y="2902268"/>
            <a:ext cx="1179714" cy="166692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모서리가 둥근 직사각형 25">
            <a:extLst>
              <a:ext uri="{FF2B5EF4-FFF2-40B4-BE49-F238E27FC236}">
                <a16:creationId xmlns:a16="http://schemas.microsoft.com/office/drawing/2014/main" id="{1B28C1FA-BC59-418F-B9D4-24C307D7F8FE}"/>
              </a:ext>
            </a:extLst>
          </p:cNvPr>
          <p:cNvSpPr/>
          <p:nvPr/>
        </p:nvSpPr>
        <p:spPr>
          <a:xfrm>
            <a:off x="3332078" y="4430127"/>
            <a:ext cx="2104018" cy="195120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467677A-A3B3-4C07-B714-B610509A4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14" y="2216960"/>
            <a:ext cx="2639376" cy="26393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0361E05-0207-46CF-BB73-7A0E45575A19}"/>
              </a:ext>
            </a:extLst>
          </p:cNvPr>
          <p:cNvSpPr/>
          <p:nvPr/>
        </p:nvSpPr>
        <p:spPr>
          <a:xfrm>
            <a:off x="3647991" y="2291718"/>
            <a:ext cx="1469872" cy="50232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매물 정보 조회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09707F-EF72-4741-9335-B5CBA3E4144A}"/>
              </a:ext>
            </a:extLst>
          </p:cNvPr>
          <p:cNvSpPr txBox="1"/>
          <p:nvPr/>
        </p:nvSpPr>
        <p:spPr>
          <a:xfrm>
            <a:off x="1966546" y="2032563"/>
            <a:ext cx="1826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 매물 조회</a:t>
            </a:r>
            <a:endParaRPr lang="en-US" altLang="ko-KR" sz="1200" dirty="0"/>
          </a:p>
          <a:p>
            <a:pPr algn="ctr"/>
            <a:r>
              <a:rPr lang="ko-KR" altLang="en-US" sz="1200" dirty="0"/>
              <a:t>지역별 가격 통계 조회</a:t>
            </a:r>
            <a:endParaRPr lang="en-US" altLang="ko-KR" sz="1200" dirty="0"/>
          </a:p>
          <a:p>
            <a:pPr algn="ctr"/>
            <a:r>
              <a:rPr lang="en-US" altLang="ko-KR" sz="1200" dirty="0"/>
              <a:t>(REST API, </a:t>
            </a:r>
            <a:r>
              <a:rPr lang="en-US" altLang="ko-KR" sz="1200" dirty="0" err="1"/>
              <a:t>axios</a:t>
            </a:r>
            <a:r>
              <a:rPr lang="en-US" altLang="ko-KR" sz="1200" dirty="0"/>
              <a:t>)</a:t>
            </a:r>
          </a:p>
          <a:p>
            <a:pPr algn="ctr"/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540E19D-8A60-444A-922B-DDF7B8D64C48}"/>
              </a:ext>
            </a:extLst>
          </p:cNvPr>
          <p:cNvSpPr/>
          <p:nvPr/>
        </p:nvSpPr>
        <p:spPr>
          <a:xfrm>
            <a:off x="3634995" y="3036789"/>
            <a:ext cx="1498855" cy="49985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지역별 통계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정보 조회</a:t>
            </a:r>
          </a:p>
        </p:txBody>
      </p:sp>
      <p:pic>
        <p:nvPicPr>
          <p:cNvPr id="1026" name="Picture 2" descr="카카오맵(kakao maps) 여러개 마커(marker) 만들기 | Market Traders">
            <a:extLst>
              <a:ext uri="{FF2B5EF4-FFF2-40B4-BE49-F238E27FC236}">
                <a16:creationId xmlns:a16="http://schemas.microsoft.com/office/drawing/2014/main" id="{26CCD619-456A-41B7-93FF-A55836AF2F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9" t="26659" r="22419" b="25946"/>
          <a:stretch/>
        </p:blipFill>
        <p:spPr bwMode="auto">
          <a:xfrm>
            <a:off x="3573135" y="4987990"/>
            <a:ext cx="1538257" cy="67325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091D0632-EE9F-490E-B061-C6DBEEA1C7F0}"/>
              </a:ext>
            </a:extLst>
          </p:cNvPr>
          <p:cNvSpPr/>
          <p:nvPr/>
        </p:nvSpPr>
        <p:spPr>
          <a:xfrm>
            <a:off x="6471060" y="2297436"/>
            <a:ext cx="1607547" cy="50232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회원 데이터 관리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CE2F9DB-F756-488B-BD06-93A10E5496A7}"/>
              </a:ext>
            </a:extLst>
          </p:cNvPr>
          <p:cNvSpPr/>
          <p:nvPr/>
        </p:nvSpPr>
        <p:spPr>
          <a:xfrm>
            <a:off x="6471060" y="3089019"/>
            <a:ext cx="1607547" cy="50232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매물 데이터 관리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B9827A-C90C-46C9-A57A-C903B0A618BF}"/>
              </a:ext>
            </a:extLst>
          </p:cNvPr>
          <p:cNvSpPr txBox="1"/>
          <p:nvPr/>
        </p:nvSpPr>
        <p:spPr>
          <a:xfrm>
            <a:off x="1761394" y="4640115"/>
            <a:ext cx="2389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 편의 시설 조회</a:t>
            </a:r>
            <a:endParaRPr lang="en-US" altLang="ko-KR" sz="1200" dirty="0"/>
          </a:p>
          <a:p>
            <a:pPr algn="ctr"/>
            <a:r>
              <a:rPr lang="ko-KR" altLang="en-US" sz="1200" dirty="0"/>
              <a:t>검색 지역 주변</a:t>
            </a:r>
            <a:r>
              <a:rPr lang="en-US" altLang="ko-KR" sz="1200" dirty="0"/>
              <a:t> </a:t>
            </a:r>
            <a:r>
              <a:rPr lang="ko-KR" altLang="en-US" sz="1200" dirty="0"/>
              <a:t>키워드로 조회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8CA2E5A-E9F4-4A9B-A378-D45DD78D7E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12" y="4940362"/>
            <a:ext cx="479571" cy="47957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95B0318-AE0F-49E3-B4CA-5F94E42C7C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15" y="4940361"/>
            <a:ext cx="491547" cy="49154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8582B5B4-4C0A-433D-AFC2-E561483263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31" y="4949975"/>
            <a:ext cx="515228" cy="515228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EDA99DC-C46C-4BB0-8093-1035D4348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808" y="5536818"/>
            <a:ext cx="1777944" cy="26958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A8275E3-6E5F-45E0-B3DE-4C9E696E0CFB}"/>
              </a:ext>
            </a:extLst>
          </p:cNvPr>
          <p:cNvSpPr txBox="1"/>
          <p:nvPr/>
        </p:nvSpPr>
        <p:spPr>
          <a:xfrm>
            <a:off x="1698931" y="5585802"/>
            <a:ext cx="2389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결과 반환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6000DDA-49FF-432D-AE63-29F7F000EDCC}"/>
              </a:ext>
            </a:extLst>
          </p:cNvPr>
          <p:cNvSpPr txBox="1"/>
          <p:nvPr/>
        </p:nvSpPr>
        <p:spPr>
          <a:xfrm>
            <a:off x="1663942" y="3094457"/>
            <a:ext cx="2389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결과 반환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14F2F6F-2B39-454E-AC39-80C560317175}"/>
              </a:ext>
            </a:extLst>
          </p:cNvPr>
          <p:cNvSpPr txBox="1"/>
          <p:nvPr/>
        </p:nvSpPr>
        <p:spPr>
          <a:xfrm>
            <a:off x="4686488" y="2431921"/>
            <a:ext cx="2389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조회</a:t>
            </a:r>
            <a:r>
              <a:rPr lang="en-US" altLang="ko-KR" sz="1200" dirty="0"/>
              <a:t>(Query)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CA9B159-F615-4250-A3CE-3C8A3DA94B90}"/>
              </a:ext>
            </a:extLst>
          </p:cNvPr>
          <p:cNvSpPr txBox="1"/>
          <p:nvPr/>
        </p:nvSpPr>
        <p:spPr>
          <a:xfrm>
            <a:off x="4694116" y="3068960"/>
            <a:ext cx="2389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결과 반환</a:t>
            </a:r>
          </a:p>
        </p:txBody>
      </p:sp>
    </p:spTree>
    <p:extLst>
      <p:ext uri="{BB962C8B-B14F-4D97-AF65-F5344CB8AC3E}">
        <p14:creationId xmlns:p14="http://schemas.microsoft.com/office/powerpoint/2010/main" val="754733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9E460787-DE4A-4573-80B3-11C7C0EFA703}"/>
              </a:ext>
            </a:extLst>
          </p:cNvPr>
          <p:cNvSpPr/>
          <p:nvPr/>
        </p:nvSpPr>
        <p:spPr>
          <a:xfrm>
            <a:off x="251520" y="615252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05699C-9263-4AD0-B61F-8AB9147E8289}"/>
              </a:ext>
            </a:extLst>
          </p:cNvPr>
          <p:cNvSpPr txBox="1"/>
          <p:nvPr/>
        </p:nvSpPr>
        <p:spPr>
          <a:xfrm>
            <a:off x="456988" y="959365"/>
            <a:ext cx="673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03.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핵심 기여 항목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F7EE2A-765B-4B51-90E3-8EA10A60B809}"/>
              </a:ext>
            </a:extLst>
          </p:cNvPr>
          <p:cNvSpPr/>
          <p:nvPr/>
        </p:nvSpPr>
        <p:spPr>
          <a:xfrm>
            <a:off x="255532" y="271681"/>
            <a:ext cx="1225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03.</a:t>
            </a:r>
            <a:r>
              <a:rPr lang="ko-KR" altLang="en-US" sz="1200" b="1" spc="-150" dirty="0">
                <a:solidFill>
                  <a:schemeClr val="bg1"/>
                </a:solidFill>
              </a:rPr>
              <a:t>핵심 기여 항목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B4AA4-654B-4866-94F8-19C846093BBA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966674-6090-404E-ABC1-1C1A7A49B29B}"/>
              </a:ext>
            </a:extLst>
          </p:cNvPr>
          <p:cNvSpPr txBox="1"/>
          <p:nvPr/>
        </p:nvSpPr>
        <p:spPr>
          <a:xfrm>
            <a:off x="6876256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HappyHouse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D7D8158-C423-4361-A0B4-CEF2FE18C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819406"/>
              </p:ext>
            </p:extLst>
          </p:nvPr>
        </p:nvGraphicFramePr>
        <p:xfrm>
          <a:off x="1524000" y="1988304"/>
          <a:ext cx="6096000" cy="3744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36879262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807929894"/>
                    </a:ext>
                  </a:extLst>
                </a:gridCol>
              </a:tblGrid>
              <a:tr h="483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Frontend(</a:t>
                      </a:r>
                      <a:r>
                        <a:rPr lang="ko-KR" altLang="en-US" dirty="0"/>
                        <a:t>전체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523374"/>
                  </a:ext>
                </a:extLst>
              </a:tr>
              <a:tr h="397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 기술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616597"/>
                  </a:ext>
                </a:extLst>
              </a:tr>
              <a:tr h="954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Vue</a:t>
                      </a:r>
                      <a:r>
                        <a:rPr lang="ko-KR" altLang="en-US" sz="1400" dirty="0"/>
                        <a:t>를 활용한 플랫폼 구축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회원 관리 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51011"/>
                  </a:ext>
                </a:extLst>
              </a:tr>
              <a:tr h="954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Vuex</a:t>
                      </a:r>
                      <a:r>
                        <a:rPr lang="ko-KR" altLang="en-US" sz="1400" dirty="0"/>
                        <a:t>를 활용한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컴포넌트 데이터 관리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키워드 검색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편의시설 검색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실거래가 검색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075627"/>
                  </a:ext>
                </a:extLst>
              </a:tr>
              <a:tr h="954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Kakao</a:t>
                      </a:r>
                      <a:r>
                        <a:rPr lang="en-US" altLang="ko-KR" sz="1400" dirty="0"/>
                        <a:t> Map API </a:t>
                      </a:r>
                      <a:r>
                        <a:rPr lang="ko-KR" altLang="en-US" sz="1400" dirty="0"/>
                        <a:t>사용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매물 데이터 차트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926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602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1F1D29-3EB1-420A-AAFB-6B9E401B5878}"/>
              </a:ext>
            </a:extLst>
          </p:cNvPr>
          <p:cNvSpPr/>
          <p:nvPr/>
        </p:nvSpPr>
        <p:spPr>
          <a:xfrm>
            <a:off x="251520" y="615252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05699C-9263-4AD0-B61F-8AB9147E8289}"/>
              </a:ext>
            </a:extLst>
          </p:cNvPr>
          <p:cNvSpPr txBox="1"/>
          <p:nvPr/>
        </p:nvSpPr>
        <p:spPr>
          <a:xfrm>
            <a:off x="456988" y="959365"/>
            <a:ext cx="673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04.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사용 기술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F7EE2A-765B-4B51-90E3-8EA10A60B809}"/>
              </a:ext>
            </a:extLst>
          </p:cNvPr>
          <p:cNvSpPr/>
          <p:nvPr/>
        </p:nvSpPr>
        <p:spPr>
          <a:xfrm>
            <a:off x="390183" y="271681"/>
            <a:ext cx="9557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04 .</a:t>
            </a:r>
            <a:r>
              <a:rPr lang="ko-KR" altLang="en-US" sz="1200" b="1" spc="-150" dirty="0">
                <a:solidFill>
                  <a:schemeClr val="bg1"/>
                </a:solidFill>
              </a:rPr>
              <a:t>사용 기술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B4AA4-654B-4866-94F8-19C846093BBA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82C5DC-FEE9-4AB5-B289-FB8FAF492A6B}"/>
              </a:ext>
            </a:extLst>
          </p:cNvPr>
          <p:cNvSpPr txBox="1"/>
          <p:nvPr/>
        </p:nvSpPr>
        <p:spPr>
          <a:xfrm>
            <a:off x="6876256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HappyHouse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16B8BC-1562-452B-B84B-1D9D6F0A0249}"/>
              </a:ext>
            </a:extLst>
          </p:cNvPr>
          <p:cNvSpPr/>
          <p:nvPr/>
        </p:nvSpPr>
        <p:spPr>
          <a:xfrm>
            <a:off x="870781" y="3207795"/>
            <a:ext cx="1910256" cy="744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</a:rPr>
              <a:t>Front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Vue, Vue-</a:t>
            </a:r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BootStrap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0AF25D-8BEE-4052-B92E-9ED0F4BCC6C6}"/>
              </a:ext>
            </a:extLst>
          </p:cNvPr>
          <p:cNvSpPr/>
          <p:nvPr/>
        </p:nvSpPr>
        <p:spPr>
          <a:xfrm>
            <a:off x="4153821" y="3207795"/>
            <a:ext cx="1554998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</a:rPr>
              <a:t>Back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Spring Boot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MyBatis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REST API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1C2B03-6185-487D-AF03-295A9674519A}"/>
              </a:ext>
            </a:extLst>
          </p:cNvPr>
          <p:cNvSpPr/>
          <p:nvPr/>
        </p:nvSpPr>
        <p:spPr>
          <a:xfrm>
            <a:off x="6942097" y="3207795"/>
            <a:ext cx="1554998" cy="744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</a:rPr>
              <a:t>DB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MySQL</a:t>
            </a:r>
          </a:p>
        </p:txBody>
      </p:sp>
      <p:pic>
        <p:nvPicPr>
          <p:cNvPr id="15" name="그림 14" descr="텍스트, 표지판, 벡터그래픽이(가) 표시된 사진&#10;&#10;자동 생성된 설명">
            <a:extLst>
              <a:ext uri="{FF2B5EF4-FFF2-40B4-BE49-F238E27FC236}">
                <a16:creationId xmlns:a16="http://schemas.microsoft.com/office/drawing/2014/main" id="{4DB49B8D-2085-4059-BB11-C2468D7644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959" y="1957909"/>
            <a:ext cx="1059514" cy="10595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945DD4-20AD-412E-A601-235DB4958B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9" y="1865304"/>
            <a:ext cx="1220299" cy="12202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823A40-7CAF-4B53-B849-E22DC8EF99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580" y="1831442"/>
            <a:ext cx="1932032" cy="1288021"/>
          </a:xfrm>
          <a:prstGeom prst="rect">
            <a:avLst/>
          </a:prstGeom>
        </p:spPr>
      </p:pic>
      <p:pic>
        <p:nvPicPr>
          <p:cNvPr id="19" name="Picture 2" descr="Spring] Spring Framework vs Spring Boot">
            <a:extLst>
              <a:ext uri="{FF2B5EF4-FFF2-40B4-BE49-F238E27FC236}">
                <a16:creationId xmlns:a16="http://schemas.microsoft.com/office/drawing/2014/main" id="{6DA16C1E-2547-47FE-82FF-5C0EC53D8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282" y="2098841"/>
            <a:ext cx="2644423" cy="87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804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A8932C08-A777-4AE8-81E9-83CE3F5F604E}"/>
              </a:ext>
            </a:extLst>
          </p:cNvPr>
          <p:cNvSpPr/>
          <p:nvPr/>
        </p:nvSpPr>
        <p:spPr>
          <a:xfrm>
            <a:off x="251520" y="615252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모서리가 둥근 직사각형 25">
            <a:extLst>
              <a:ext uri="{FF2B5EF4-FFF2-40B4-BE49-F238E27FC236}">
                <a16:creationId xmlns:a16="http://schemas.microsoft.com/office/drawing/2014/main" id="{6AAFCB4D-C0C4-4DD5-8E7D-1990A412A3E6}"/>
              </a:ext>
            </a:extLst>
          </p:cNvPr>
          <p:cNvSpPr/>
          <p:nvPr/>
        </p:nvSpPr>
        <p:spPr>
          <a:xfrm>
            <a:off x="1003409" y="5857527"/>
            <a:ext cx="6952967" cy="307777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	</a:t>
            </a:r>
            <a:endParaRPr lang="ko-KR" altLang="en-US"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05699C-9263-4AD0-B61F-8AB9147E8289}"/>
              </a:ext>
            </a:extLst>
          </p:cNvPr>
          <p:cNvSpPr txBox="1"/>
          <p:nvPr/>
        </p:nvSpPr>
        <p:spPr>
          <a:xfrm>
            <a:off x="456988" y="959365"/>
            <a:ext cx="673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05.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개발 내용</a:t>
            </a:r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 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F7EE2A-765B-4B51-90E3-8EA10A60B809}"/>
              </a:ext>
            </a:extLst>
          </p:cNvPr>
          <p:cNvSpPr/>
          <p:nvPr/>
        </p:nvSpPr>
        <p:spPr>
          <a:xfrm>
            <a:off x="407815" y="271681"/>
            <a:ext cx="920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05.</a:t>
            </a:r>
            <a:r>
              <a:rPr lang="ko-KR" altLang="en-US" sz="1200" b="1" spc="-150" dirty="0">
                <a:solidFill>
                  <a:schemeClr val="bg1"/>
                </a:solidFill>
              </a:rPr>
              <a:t>개발 내용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B4AA4-654B-4866-94F8-19C846093BBA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82C5DC-FEE9-4AB5-B289-FB8FAF492A6B}"/>
              </a:ext>
            </a:extLst>
          </p:cNvPr>
          <p:cNvSpPr txBox="1"/>
          <p:nvPr/>
        </p:nvSpPr>
        <p:spPr>
          <a:xfrm>
            <a:off x="6876256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HappyHouse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D7D6AE-1832-4FFD-9C8F-50FAFD4123D9}"/>
              </a:ext>
            </a:extLst>
          </p:cNvPr>
          <p:cNvSpPr/>
          <p:nvPr/>
        </p:nvSpPr>
        <p:spPr>
          <a:xfrm>
            <a:off x="1003408" y="1656006"/>
            <a:ext cx="6952968" cy="28803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키워드 기반 검색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FFBB0-7A0D-444F-B688-95EF43CAB050}"/>
              </a:ext>
            </a:extLst>
          </p:cNvPr>
          <p:cNvSpPr txBox="1"/>
          <p:nvPr/>
        </p:nvSpPr>
        <p:spPr>
          <a:xfrm>
            <a:off x="1115616" y="5857527"/>
            <a:ext cx="6408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키워드 기반으로 검색 된 매물 정보를 지도에 표시</a:t>
            </a:r>
            <a:endParaRPr lang="en-US" altLang="ko-KR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F223627-817E-4CC9-A0AD-3BF1F9F21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49" y="2240569"/>
            <a:ext cx="6946827" cy="34587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48A379-C53D-4C7D-85ED-D96B824A1422}"/>
              </a:ext>
            </a:extLst>
          </p:cNvPr>
          <p:cNvSpPr/>
          <p:nvPr/>
        </p:nvSpPr>
        <p:spPr>
          <a:xfrm>
            <a:off x="2213240" y="3572072"/>
            <a:ext cx="1584176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91D724-A1C1-4322-80F0-F00F176BFCA1}"/>
              </a:ext>
            </a:extLst>
          </p:cNvPr>
          <p:cNvSpPr/>
          <p:nvPr/>
        </p:nvSpPr>
        <p:spPr>
          <a:xfrm>
            <a:off x="4518627" y="3767554"/>
            <a:ext cx="944498" cy="8644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517C5F-7F3A-45D8-88D7-799EEFFFE553}"/>
              </a:ext>
            </a:extLst>
          </p:cNvPr>
          <p:cNvSpPr txBox="1"/>
          <p:nvPr/>
        </p:nvSpPr>
        <p:spPr>
          <a:xfrm>
            <a:off x="4409484" y="3429000"/>
            <a:ext cx="1513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지도에 표시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C14759-16FD-4DD3-83F2-8B8384CC7985}"/>
              </a:ext>
            </a:extLst>
          </p:cNvPr>
          <p:cNvCxnSpPr/>
          <p:nvPr/>
        </p:nvCxnSpPr>
        <p:spPr>
          <a:xfrm flipV="1">
            <a:off x="3786435" y="4106108"/>
            <a:ext cx="792633" cy="218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050032-CBB9-488B-83FF-70C24F8B9765}"/>
              </a:ext>
            </a:extLst>
          </p:cNvPr>
          <p:cNvSpPr txBox="1"/>
          <p:nvPr/>
        </p:nvSpPr>
        <p:spPr>
          <a:xfrm>
            <a:off x="3002976" y="3733466"/>
            <a:ext cx="1513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키워드 검색</a:t>
            </a:r>
          </a:p>
        </p:txBody>
      </p:sp>
    </p:spTree>
    <p:extLst>
      <p:ext uri="{BB962C8B-B14F-4D97-AF65-F5344CB8AC3E}">
        <p14:creationId xmlns:p14="http://schemas.microsoft.com/office/powerpoint/2010/main" val="1110887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A8932C08-A777-4AE8-81E9-83CE3F5F604E}"/>
              </a:ext>
            </a:extLst>
          </p:cNvPr>
          <p:cNvSpPr/>
          <p:nvPr/>
        </p:nvSpPr>
        <p:spPr>
          <a:xfrm>
            <a:off x="203637" y="615252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모서리가 둥근 직사각형 25">
            <a:extLst>
              <a:ext uri="{FF2B5EF4-FFF2-40B4-BE49-F238E27FC236}">
                <a16:creationId xmlns:a16="http://schemas.microsoft.com/office/drawing/2014/main" id="{6AAFCB4D-C0C4-4DD5-8E7D-1990A412A3E6}"/>
              </a:ext>
            </a:extLst>
          </p:cNvPr>
          <p:cNvSpPr/>
          <p:nvPr/>
        </p:nvSpPr>
        <p:spPr>
          <a:xfrm>
            <a:off x="1003409" y="5857527"/>
            <a:ext cx="6952967" cy="307777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	</a:t>
            </a:r>
            <a:endParaRPr lang="ko-KR" altLang="en-US"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05699C-9263-4AD0-B61F-8AB9147E8289}"/>
              </a:ext>
            </a:extLst>
          </p:cNvPr>
          <p:cNvSpPr txBox="1"/>
          <p:nvPr/>
        </p:nvSpPr>
        <p:spPr>
          <a:xfrm>
            <a:off x="456988" y="959365"/>
            <a:ext cx="673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05.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개발 내용</a:t>
            </a:r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 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F7EE2A-765B-4B51-90E3-8EA10A60B809}"/>
              </a:ext>
            </a:extLst>
          </p:cNvPr>
          <p:cNvSpPr/>
          <p:nvPr/>
        </p:nvSpPr>
        <p:spPr>
          <a:xfrm>
            <a:off x="407815" y="271681"/>
            <a:ext cx="920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05.</a:t>
            </a:r>
            <a:r>
              <a:rPr lang="ko-KR" altLang="en-US" sz="1200" b="1" spc="-150" dirty="0">
                <a:solidFill>
                  <a:schemeClr val="bg1"/>
                </a:solidFill>
              </a:rPr>
              <a:t>개발 내용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B4AA4-654B-4866-94F8-19C846093BBA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82C5DC-FEE9-4AB5-B289-FB8FAF492A6B}"/>
              </a:ext>
            </a:extLst>
          </p:cNvPr>
          <p:cNvSpPr txBox="1"/>
          <p:nvPr/>
        </p:nvSpPr>
        <p:spPr>
          <a:xfrm>
            <a:off x="6876256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HappyHouse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D7D6AE-1832-4FFD-9C8F-50FAFD4123D9}"/>
              </a:ext>
            </a:extLst>
          </p:cNvPr>
          <p:cNvSpPr/>
          <p:nvPr/>
        </p:nvSpPr>
        <p:spPr>
          <a:xfrm>
            <a:off x="1003408" y="1656006"/>
            <a:ext cx="6952968" cy="28803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편의시설 검색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FFBB0-7A0D-444F-B688-95EF43CAB050}"/>
              </a:ext>
            </a:extLst>
          </p:cNvPr>
          <p:cNvSpPr txBox="1"/>
          <p:nvPr/>
        </p:nvSpPr>
        <p:spPr>
          <a:xfrm>
            <a:off x="1115616" y="5857527"/>
            <a:ext cx="6408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편의시설 검색 된 매물 정보를 지도에 표시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14A29F-ADBB-4ABB-8148-24FCF1318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408" y="2187387"/>
            <a:ext cx="6952967" cy="345452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FBD0294-F4B9-43C8-A6D9-5289988D8662}"/>
              </a:ext>
            </a:extLst>
          </p:cNvPr>
          <p:cNvSpPr/>
          <p:nvPr/>
        </p:nvSpPr>
        <p:spPr>
          <a:xfrm>
            <a:off x="2217006" y="3139100"/>
            <a:ext cx="149089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C747B5-B8F2-42BB-BB46-E91E4BD2E5D2}"/>
              </a:ext>
            </a:extLst>
          </p:cNvPr>
          <p:cNvSpPr/>
          <p:nvPr/>
        </p:nvSpPr>
        <p:spPr>
          <a:xfrm>
            <a:off x="4716016" y="3952315"/>
            <a:ext cx="311188" cy="329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36FEBD5-5C27-46A9-AB55-7A09E51AE947}"/>
              </a:ext>
            </a:extLst>
          </p:cNvPr>
          <p:cNvSpPr/>
          <p:nvPr/>
        </p:nvSpPr>
        <p:spPr>
          <a:xfrm>
            <a:off x="5389624" y="3265745"/>
            <a:ext cx="239179" cy="226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11CCA4-D656-4118-A7D6-296AE7BAA59A}"/>
              </a:ext>
            </a:extLst>
          </p:cNvPr>
          <p:cNvSpPr/>
          <p:nvPr/>
        </p:nvSpPr>
        <p:spPr>
          <a:xfrm>
            <a:off x="7339560" y="3868706"/>
            <a:ext cx="239179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4B63A5D-3BEA-4A07-9236-2582BC06CF5C}"/>
              </a:ext>
            </a:extLst>
          </p:cNvPr>
          <p:cNvSpPr/>
          <p:nvPr/>
        </p:nvSpPr>
        <p:spPr>
          <a:xfrm>
            <a:off x="6073758" y="4054976"/>
            <a:ext cx="239179" cy="226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03DEE4-6C55-45B4-A775-8EC8DAA7E006}"/>
              </a:ext>
            </a:extLst>
          </p:cNvPr>
          <p:cNvSpPr/>
          <p:nvPr/>
        </p:nvSpPr>
        <p:spPr>
          <a:xfrm>
            <a:off x="5389625" y="4797554"/>
            <a:ext cx="239179" cy="226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8A61A65-EE80-4C84-B5A6-147A0F1D5E4F}"/>
              </a:ext>
            </a:extLst>
          </p:cNvPr>
          <p:cNvSpPr/>
          <p:nvPr/>
        </p:nvSpPr>
        <p:spPr>
          <a:xfrm>
            <a:off x="4984139" y="5010402"/>
            <a:ext cx="239179" cy="226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E09D13-39BC-4C94-B6BE-81013A651090}"/>
              </a:ext>
            </a:extLst>
          </p:cNvPr>
          <p:cNvSpPr/>
          <p:nvPr/>
        </p:nvSpPr>
        <p:spPr>
          <a:xfrm>
            <a:off x="3872198" y="4496550"/>
            <a:ext cx="239179" cy="226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76A0DE5-6EDA-418B-AF48-66A2BAD786EA}"/>
              </a:ext>
            </a:extLst>
          </p:cNvPr>
          <p:cNvSpPr/>
          <p:nvPr/>
        </p:nvSpPr>
        <p:spPr>
          <a:xfrm>
            <a:off x="3394632" y="5024280"/>
            <a:ext cx="239179" cy="226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FDB436-7A4B-40DE-BA5A-51890680013A}"/>
              </a:ext>
            </a:extLst>
          </p:cNvPr>
          <p:cNvSpPr txBox="1"/>
          <p:nvPr/>
        </p:nvSpPr>
        <p:spPr>
          <a:xfrm>
            <a:off x="2588317" y="2778688"/>
            <a:ext cx="1513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편의시설 클릭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F6E57F-E2B4-4283-AE37-E08A6572AD30}"/>
              </a:ext>
            </a:extLst>
          </p:cNvPr>
          <p:cNvSpPr txBox="1"/>
          <p:nvPr/>
        </p:nvSpPr>
        <p:spPr>
          <a:xfrm>
            <a:off x="7015006" y="3597353"/>
            <a:ext cx="1513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지도에 표시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237478D-FC1E-453B-B7C7-3E7FBAAF707A}"/>
              </a:ext>
            </a:extLst>
          </p:cNvPr>
          <p:cNvCxnSpPr>
            <a:endCxn id="39" idx="1"/>
          </p:cNvCxnSpPr>
          <p:nvPr/>
        </p:nvCxnSpPr>
        <p:spPr>
          <a:xfrm flipV="1">
            <a:off x="6222373" y="3766630"/>
            <a:ext cx="792633" cy="218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576599F-F7CF-470F-BE4F-718B5BDC828C}"/>
              </a:ext>
            </a:extLst>
          </p:cNvPr>
          <p:cNvSpPr/>
          <p:nvPr/>
        </p:nvSpPr>
        <p:spPr>
          <a:xfrm>
            <a:off x="7459149" y="4959290"/>
            <a:ext cx="239179" cy="226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473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A8932C08-A777-4AE8-81E9-83CE3F5F604E}"/>
              </a:ext>
            </a:extLst>
          </p:cNvPr>
          <p:cNvSpPr/>
          <p:nvPr/>
        </p:nvSpPr>
        <p:spPr>
          <a:xfrm>
            <a:off x="251520" y="615252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모서리가 둥근 직사각형 25">
            <a:extLst>
              <a:ext uri="{FF2B5EF4-FFF2-40B4-BE49-F238E27FC236}">
                <a16:creationId xmlns:a16="http://schemas.microsoft.com/office/drawing/2014/main" id="{6AAFCB4D-C0C4-4DD5-8E7D-1990A412A3E6}"/>
              </a:ext>
            </a:extLst>
          </p:cNvPr>
          <p:cNvSpPr/>
          <p:nvPr/>
        </p:nvSpPr>
        <p:spPr>
          <a:xfrm>
            <a:off x="1003409" y="5724111"/>
            <a:ext cx="6952967" cy="830997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	</a:t>
            </a:r>
            <a:endParaRPr lang="ko-KR" altLang="en-US"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05699C-9263-4AD0-B61F-8AB9147E8289}"/>
              </a:ext>
            </a:extLst>
          </p:cNvPr>
          <p:cNvSpPr txBox="1"/>
          <p:nvPr/>
        </p:nvSpPr>
        <p:spPr>
          <a:xfrm>
            <a:off x="456988" y="959365"/>
            <a:ext cx="673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05.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개발 내용</a:t>
            </a:r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 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F7EE2A-765B-4B51-90E3-8EA10A60B809}"/>
              </a:ext>
            </a:extLst>
          </p:cNvPr>
          <p:cNvSpPr/>
          <p:nvPr/>
        </p:nvSpPr>
        <p:spPr>
          <a:xfrm>
            <a:off x="407815" y="271681"/>
            <a:ext cx="920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05.</a:t>
            </a:r>
            <a:r>
              <a:rPr lang="ko-KR" altLang="en-US" sz="1200" b="1" spc="-150" dirty="0">
                <a:solidFill>
                  <a:schemeClr val="bg1"/>
                </a:solidFill>
              </a:rPr>
              <a:t>개발 내용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B4AA4-654B-4866-94F8-19C846093BBA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82C5DC-FEE9-4AB5-B289-FB8FAF492A6B}"/>
              </a:ext>
            </a:extLst>
          </p:cNvPr>
          <p:cNvSpPr txBox="1"/>
          <p:nvPr/>
        </p:nvSpPr>
        <p:spPr>
          <a:xfrm>
            <a:off x="6876256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HappyHouse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D7D6AE-1832-4FFD-9C8F-50FAFD4123D9}"/>
              </a:ext>
            </a:extLst>
          </p:cNvPr>
          <p:cNvSpPr/>
          <p:nvPr/>
        </p:nvSpPr>
        <p:spPr>
          <a:xfrm>
            <a:off x="1003408" y="1656006"/>
            <a:ext cx="6952968" cy="28803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지역별 검색 기능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-1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FFBB0-7A0D-444F-B688-95EF43CAB050}"/>
              </a:ext>
            </a:extLst>
          </p:cNvPr>
          <p:cNvSpPr txBox="1"/>
          <p:nvPr/>
        </p:nvSpPr>
        <p:spPr>
          <a:xfrm>
            <a:off x="1115616" y="5858688"/>
            <a:ext cx="64087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지역별 검색 된 매물 정보를 지도에 표시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키워드 기반</a:t>
            </a:r>
            <a:r>
              <a:rPr lang="en-US" altLang="ko-KR" sz="1400" dirty="0"/>
              <a:t>, </a:t>
            </a:r>
            <a:r>
              <a:rPr lang="ko-KR" altLang="en-US" sz="1400" dirty="0"/>
              <a:t>편의시설</a:t>
            </a:r>
            <a:r>
              <a:rPr lang="en-US" altLang="ko-KR" sz="1400" dirty="0"/>
              <a:t>, </a:t>
            </a:r>
            <a:r>
              <a:rPr lang="ko-KR" altLang="en-US" sz="1400" dirty="0"/>
              <a:t>지역별 검색된 내용을 지도에 한번에 표시</a:t>
            </a:r>
            <a:endParaRPr lang="en-US" altLang="ko-KR" sz="1400" dirty="0"/>
          </a:p>
          <a:p>
            <a:r>
              <a:rPr lang="en-US" altLang="ko-KR" sz="1400" dirty="0"/>
              <a:t>-   </a:t>
            </a:r>
            <a:r>
              <a:rPr lang="ko-KR" altLang="en-US" sz="1400" dirty="0" err="1"/>
              <a:t>직관성</a:t>
            </a:r>
            <a:r>
              <a:rPr lang="en-US" altLang="ko-KR" sz="1400" dirty="0"/>
              <a:t>, </a:t>
            </a:r>
            <a:r>
              <a:rPr lang="ko-KR" altLang="en-US" sz="1400" dirty="0"/>
              <a:t>편의성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3DDEBD-9453-4AC7-9DE4-06449C05C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86" y="2136417"/>
            <a:ext cx="6951290" cy="35110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DC9528C-6BAB-4A93-964F-AAA333044A01}"/>
              </a:ext>
            </a:extLst>
          </p:cNvPr>
          <p:cNvSpPr/>
          <p:nvPr/>
        </p:nvSpPr>
        <p:spPr>
          <a:xfrm>
            <a:off x="3831887" y="2963032"/>
            <a:ext cx="22322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6107BC-4776-40E2-85D3-3AC6FFBF0DFF}"/>
              </a:ext>
            </a:extLst>
          </p:cNvPr>
          <p:cNvSpPr txBox="1"/>
          <p:nvPr/>
        </p:nvSpPr>
        <p:spPr>
          <a:xfrm>
            <a:off x="4201452" y="2653053"/>
            <a:ext cx="1513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</a:rPr>
              <a:t>지역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665254-1D7D-4E4C-8F12-759FFAF0204A}"/>
              </a:ext>
            </a:extLst>
          </p:cNvPr>
          <p:cNvSpPr/>
          <p:nvPr/>
        </p:nvSpPr>
        <p:spPr>
          <a:xfrm>
            <a:off x="4763592" y="3738886"/>
            <a:ext cx="271824" cy="250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B0CFEA-4EF0-4F68-9844-A0FBB218A8E2}"/>
              </a:ext>
            </a:extLst>
          </p:cNvPr>
          <p:cNvSpPr txBox="1"/>
          <p:nvPr/>
        </p:nvSpPr>
        <p:spPr>
          <a:xfrm>
            <a:off x="6911265" y="4807222"/>
            <a:ext cx="1513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지도에 표시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0B0F11-A0AA-42A3-8291-9101FA025442}"/>
              </a:ext>
            </a:extLst>
          </p:cNvPr>
          <p:cNvSpPr/>
          <p:nvPr/>
        </p:nvSpPr>
        <p:spPr>
          <a:xfrm>
            <a:off x="5292080" y="4149080"/>
            <a:ext cx="271824" cy="250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9841592-FE8B-400C-9CEE-BD39ED651335}"/>
              </a:ext>
            </a:extLst>
          </p:cNvPr>
          <p:cNvSpPr/>
          <p:nvPr/>
        </p:nvSpPr>
        <p:spPr>
          <a:xfrm>
            <a:off x="4201452" y="4230377"/>
            <a:ext cx="271824" cy="250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D2E51F6-1257-436C-9855-6C325F3C7357}"/>
              </a:ext>
            </a:extLst>
          </p:cNvPr>
          <p:cNvSpPr/>
          <p:nvPr/>
        </p:nvSpPr>
        <p:spPr>
          <a:xfrm>
            <a:off x="3398699" y="4543864"/>
            <a:ext cx="271824" cy="250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93C491F-53BD-49E9-9332-CC6381C277D6}"/>
              </a:ext>
            </a:extLst>
          </p:cNvPr>
          <p:cNvSpPr/>
          <p:nvPr/>
        </p:nvSpPr>
        <p:spPr>
          <a:xfrm>
            <a:off x="5566801" y="4922507"/>
            <a:ext cx="271824" cy="250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6ADA7C-7991-4AE1-835E-625E77E82DD7}"/>
              </a:ext>
            </a:extLst>
          </p:cNvPr>
          <p:cNvSpPr/>
          <p:nvPr/>
        </p:nvSpPr>
        <p:spPr>
          <a:xfrm>
            <a:off x="5864769" y="4607716"/>
            <a:ext cx="271824" cy="250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6F696B3-219F-47BD-9D72-32E8461EDF58}"/>
              </a:ext>
            </a:extLst>
          </p:cNvPr>
          <p:cNvSpPr/>
          <p:nvPr/>
        </p:nvSpPr>
        <p:spPr>
          <a:xfrm>
            <a:off x="5737632" y="3237552"/>
            <a:ext cx="271824" cy="250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4CC7DD-0A9B-423F-84A4-B6B2F1487D45}"/>
              </a:ext>
            </a:extLst>
          </p:cNvPr>
          <p:cNvSpPr/>
          <p:nvPr/>
        </p:nvSpPr>
        <p:spPr>
          <a:xfrm>
            <a:off x="6378829" y="4246368"/>
            <a:ext cx="271824" cy="250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373723C-D085-42B5-9B15-B692318FE1AC}"/>
              </a:ext>
            </a:extLst>
          </p:cNvPr>
          <p:cNvSpPr/>
          <p:nvPr/>
        </p:nvSpPr>
        <p:spPr>
          <a:xfrm>
            <a:off x="4782282" y="5020307"/>
            <a:ext cx="271824" cy="250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79DE73D-9117-4DF5-BB13-7385F7A17D70}"/>
              </a:ext>
            </a:extLst>
          </p:cNvPr>
          <p:cNvSpPr/>
          <p:nvPr/>
        </p:nvSpPr>
        <p:spPr>
          <a:xfrm>
            <a:off x="3453635" y="4870153"/>
            <a:ext cx="271824" cy="250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0D84F1-0DC5-4D2E-98FE-9CDE9CF0D893}"/>
              </a:ext>
            </a:extLst>
          </p:cNvPr>
          <p:cNvSpPr/>
          <p:nvPr/>
        </p:nvSpPr>
        <p:spPr>
          <a:xfrm>
            <a:off x="2485949" y="4870153"/>
            <a:ext cx="271824" cy="250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2A8E08B-9C23-45C1-BFFD-2D08F6E2D3D9}"/>
              </a:ext>
            </a:extLst>
          </p:cNvPr>
          <p:cNvSpPr/>
          <p:nvPr/>
        </p:nvSpPr>
        <p:spPr>
          <a:xfrm>
            <a:off x="3453635" y="5435796"/>
            <a:ext cx="271824" cy="250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84CF1F-D159-4FD0-9166-EEC2A1E7D14A}"/>
              </a:ext>
            </a:extLst>
          </p:cNvPr>
          <p:cNvSpPr/>
          <p:nvPr/>
        </p:nvSpPr>
        <p:spPr>
          <a:xfrm>
            <a:off x="4265991" y="5460629"/>
            <a:ext cx="271824" cy="250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37DAD10-A586-4223-A3F7-D2C796549DD0}"/>
              </a:ext>
            </a:extLst>
          </p:cNvPr>
          <p:cNvCxnSpPr/>
          <p:nvPr/>
        </p:nvCxnSpPr>
        <p:spPr>
          <a:xfrm flipV="1">
            <a:off x="6195875" y="4991727"/>
            <a:ext cx="792633" cy="218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542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3144</TotalTime>
  <Words>1130</Words>
  <Application>Microsoft Office PowerPoint</Application>
  <PresentationFormat>화면 슬라이드 쇼(4:3)</PresentationFormat>
  <Paragraphs>294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HY헤드라인M</vt:lpstr>
      <vt:lpstr>나눔바른고딕</vt:lpstr>
      <vt:lpstr>나눔스퀘어라운드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선명준</cp:lastModifiedBy>
  <cp:revision>123</cp:revision>
  <dcterms:created xsi:type="dcterms:W3CDTF">2016-11-03T20:47:04Z</dcterms:created>
  <dcterms:modified xsi:type="dcterms:W3CDTF">2021-07-03T17:43:58Z</dcterms:modified>
</cp:coreProperties>
</file>